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5"/>
  </p:notesMasterIdLst>
  <p:sldIdLst>
    <p:sldId id="292" r:id="rId2"/>
    <p:sldId id="435" r:id="rId3"/>
    <p:sldId id="436" r:id="rId4"/>
    <p:sldId id="433" r:id="rId5"/>
    <p:sldId id="437" r:id="rId6"/>
    <p:sldId id="318" r:id="rId7"/>
    <p:sldId id="438" r:id="rId8"/>
    <p:sldId id="444" r:id="rId9"/>
    <p:sldId id="442" r:id="rId10"/>
    <p:sldId id="453" r:id="rId11"/>
    <p:sldId id="454" r:id="rId12"/>
    <p:sldId id="455" r:id="rId13"/>
    <p:sldId id="472" r:id="rId14"/>
    <p:sldId id="408" r:id="rId15"/>
    <p:sldId id="449" r:id="rId16"/>
    <p:sldId id="450" r:id="rId17"/>
    <p:sldId id="451" r:id="rId18"/>
    <p:sldId id="446" r:id="rId19"/>
    <p:sldId id="265" r:id="rId20"/>
    <p:sldId id="256" r:id="rId21"/>
    <p:sldId id="465" r:id="rId22"/>
    <p:sldId id="466" r:id="rId23"/>
    <p:sldId id="467" r:id="rId24"/>
    <p:sldId id="468" r:id="rId25"/>
    <p:sldId id="470" r:id="rId26"/>
    <p:sldId id="471" r:id="rId27"/>
    <p:sldId id="469" r:id="rId28"/>
    <p:sldId id="328" r:id="rId29"/>
    <p:sldId id="363" r:id="rId30"/>
    <p:sldId id="365" r:id="rId31"/>
    <p:sldId id="367" r:id="rId32"/>
    <p:sldId id="368" r:id="rId33"/>
    <p:sldId id="370" r:id="rId34"/>
    <p:sldId id="372" r:id="rId35"/>
    <p:sldId id="373" r:id="rId36"/>
    <p:sldId id="476" r:id="rId37"/>
    <p:sldId id="478" r:id="rId38"/>
    <p:sldId id="474" r:id="rId39"/>
    <p:sldId id="475" r:id="rId40"/>
    <p:sldId id="326" r:id="rId41"/>
    <p:sldId id="473" r:id="rId42"/>
    <p:sldId id="448" r:id="rId43"/>
    <p:sldId id="413" r:id="rId4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1F3ABA-BF39-4295-9768-819B5C7E195C}" v="177" dt="2022-08-15T06:06:41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4" autoAdjust="0"/>
    <p:restoredTop sz="94660"/>
  </p:normalViewPr>
  <p:slideViewPr>
    <p:cSldViewPr>
      <p:cViewPr varScale="1">
        <p:scale>
          <a:sx n="81" d="100"/>
          <a:sy n="81" d="100"/>
        </p:scale>
        <p:origin x="149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n guerra" userId="d52177a9150211f7" providerId="LiveId" clId="{961F3ABA-BF39-4295-9768-819B5C7E195C}"/>
    <pc:docChg chg="custSel addSld delSld modSld">
      <pc:chgData name="edlin guerra" userId="d52177a9150211f7" providerId="LiveId" clId="{961F3ABA-BF39-4295-9768-819B5C7E195C}" dt="2022-08-15T06:06:41.314" v="512" actId="20577"/>
      <pc:docMkLst>
        <pc:docMk/>
      </pc:docMkLst>
      <pc:sldChg chg="modSp mod">
        <pc:chgData name="edlin guerra" userId="d52177a9150211f7" providerId="LiveId" clId="{961F3ABA-BF39-4295-9768-819B5C7E195C}" dt="2022-08-03T21:01:35.637" v="13" actId="20577"/>
        <pc:sldMkLst>
          <pc:docMk/>
          <pc:sldMk cId="518660928" sldId="292"/>
        </pc:sldMkLst>
        <pc:spChg chg="mod">
          <ac:chgData name="edlin guerra" userId="d52177a9150211f7" providerId="LiveId" clId="{961F3ABA-BF39-4295-9768-819B5C7E195C}" dt="2022-08-03T20:57:52.198" v="7" actId="20577"/>
          <ac:spMkLst>
            <pc:docMk/>
            <pc:sldMk cId="518660928" sldId="292"/>
            <ac:spMk id="5" creationId="{F437E857-4D77-4FAA-AD0C-87AC66D53386}"/>
          </ac:spMkLst>
        </pc:spChg>
        <pc:spChg chg="mod">
          <ac:chgData name="edlin guerra" userId="d52177a9150211f7" providerId="LiveId" clId="{961F3ABA-BF39-4295-9768-819B5C7E195C}" dt="2022-08-03T21:01:35.637" v="13" actId="20577"/>
          <ac:spMkLst>
            <pc:docMk/>
            <pc:sldMk cId="518660928" sldId="292"/>
            <ac:spMk id="6" creationId="{40414D67-5785-4491-A0C9-47520F416026}"/>
          </ac:spMkLst>
        </pc:spChg>
      </pc:sldChg>
      <pc:sldChg chg="addSp modSp mod">
        <pc:chgData name="edlin guerra" userId="d52177a9150211f7" providerId="LiveId" clId="{961F3ABA-BF39-4295-9768-819B5C7E195C}" dt="2022-08-10T19:47:00.278" v="59" actId="1076"/>
        <pc:sldMkLst>
          <pc:docMk/>
          <pc:sldMk cId="0" sldId="444"/>
        </pc:sldMkLst>
        <pc:spChg chg="add mod">
          <ac:chgData name="edlin guerra" userId="d52177a9150211f7" providerId="LiveId" clId="{961F3ABA-BF39-4295-9768-819B5C7E195C}" dt="2022-08-10T19:47:00.278" v="59" actId="1076"/>
          <ac:spMkLst>
            <pc:docMk/>
            <pc:sldMk cId="0" sldId="444"/>
            <ac:spMk id="2" creationId="{D8C18F09-B362-7F12-2FCC-B0264EBBADD9}"/>
          </ac:spMkLst>
        </pc:spChg>
        <pc:spChg chg="mod">
          <ac:chgData name="edlin guerra" userId="d52177a9150211f7" providerId="LiveId" clId="{961F3ABA-BF39-4295-9768-819B5C7E195C}" dt="2022-08-10T19:46:15.153" v="14" actId="1076"/>
          <ac:spMkLst>
            <pc:docMk/>
            <pc:sldMk cId="0" sldId="444"/>
            <ac:spMk id="13315" creationId="{00000000-0000-0000-0000-000000000000}"/>
          </ac:spMkLst>
        </pc:spChg>
      </pc:sldChg>
      <pc:sldChg chg="addSp delSp modSp new mod">
        <pc:chgData name="edlin guerra" userId="d52177a9150211f7" providerId="LiveId" clId="{961F3ABA-BF39-4295-9768-819B5C7E195C}" dt="2022-08-15T06:05:57.618" v="507" actId="1076"/>
        <pc:sldMkLst>
          <pc:docMk/>
          <pc:sldMk cId="1345764933" sldId="476"/>
        </pc:sldMkLst>
        <pc:spChg chg="del">
          <ac:chgData name="edlin guerra" userId="d52177a9150211f7" providerId="LiveId" clId="{961F3ABA-BF39-4295-9768-819B5C7E195C}" dt="2022-08-15T04:49:43.895" v="61" actId="478"/>
          <ac:spMkLst>
            <pc:docMk/>
            <pc:sldMk cId="1345764933" sldId="476"/>
            <ac:spMk id="2" creationId="{5387E334-CF5A-F6C0-2370-EF1BA2710C45}"/>
          </ac:spMkLst>
        </pc:spChg>
        <pc:spChg chg="del">
          <ac:chgData name="edlin guerra" userId="d52177a9150211f7" providerId="LiveId" clId="{961F3ABA-BF39-4295-9768-819B5C7E195C}" dt="2022-08-15T04:49:56.804" v="71" actId="478"/>
          <ac:spMkLst>
            <pc:docMk/>
            <pc:sldMk cId="1345764933" sldId="476"/>
            <ac:spMk id="3" creationId="{FFA27A30-2B1C-A870-B1D5-5BB4F2D33FDA}"/>
          </ac:spMkLst>
        </pc:spChg>
        <pc:spChg chg="add mod">
          <ac:chgData name="edlin guerra" userId="d52177a9150211f7" providerId="LiveId" clId="{961F3ABA-BF39-4295-9768-819B5C7E195C}" dt="2022-08-15T04:49:50.786" v="70" actId="20577"/>
          <ac:spMkLst>
            <pc:docMk/>
            <pc:sldMk cId="1345764933" sldId="476"/>
            <ac:spMk id="4" creationId="{F230248B-3232-24F7-6082-7DBA594C618A}"/>
          </ac:spMkLst>
        </pc:spChg>
        <pc:spChg chg="add mod">
          <ac:chgData name="edlin guerra" userId="d52177a9150211f7" providerId="LiveId" clId="{961F3ABA-BF39-4295-9768-819B5C7E195C}" dt="2022-08-15T04:55:31.127" v="138" actId="1076"/>
          <ac:spMkLst>
            <pc:docMk/>
            <pc:sldMk cId="1345764933" sldId="476"/>
            <ac:spMk id="5" creationId="{3A423FB5-92DB-E2F6-38DD-1E69EE1B142A}"/>
          </ac:spMkLst>
        </pc:spChg>
        <pc:spChg chg="add mod">
          <ac:chgData name="edlin guerra" userId="d52177a9150211f7" providerId="LiveId" clId="{961F3ABA-BF39-4295-9768-819B5C7E195C}" dt="2022-08-15T06:04:57.892" v="495" actId="1076"/>
          <ac:spMkLst>
            <pc:docMk/>
            <pc:sldMk cId="1345764933" sldId="476"/>
            <ac:spMk id="10" creationId="{C4B982D6-86A9-7FA9-4F53-C54D1B7B3C22}"/>
          </ac:spMkLst>
        </pc:spChg>
        <pc:spChg chg="add mod">
          <ac:chgData name="edlin guerra" userId="d52177a9150211f7" providerId="LiveId" clId="{961F3ABA-BF39-4295-9768-819B5C7E195C}" dt="2022-08-15T05:10:08.126" v="257" actId="1076"/>
          <ac:spMkLst>
            <pc:docMk/>
            <pc:sldMk cId="1345764933" sldId="476"/>
            <ac:spMk id="11" creationId="{D0B3F4EC-0908-77E1-36E0-D421CFCCF516}"/>
          </ac:spMkLst>
        </pc:spChg>
        <pc:spChg chg="add mod">
          <ac:chgData name="edlin guerra" userId="d52177a9150211f7" providerId="LiveId" clId="{961F3ABA-BF39-4295-9768-819B5C7E195C}" dt="2022-08-15T05:10:26.622" v="260" actId="16959"/>
          <ac:spMkLst>
            <pc:docMk/>
            <pc:sldMk cId="1345764933" sldId="476"/>
            <ac:spMk id="12" creationId="{79BC5557-1067-0B57-3D08-4881BDC78EF7}"/>
          </ac:spMkLst>
        </pc:spChg>
        <pc:spChg chg="add mod">
          <ac:chgData name="edlin guerra" userId="d52177a9150211f7" providerId="LiveId" clId="{961F3ABA-BF39-4295-9768-819B5C7E195C}" dt="2022-08-15T05:10:42.387" v="264" actId="1076"/>
          <ac:spMkLst>
            <pc:docMk/>
            <pc:sldMk cId="1345764933" sldId="476"/>
            <ac:spMk id="13" creationId="{814836AD-CB4D-3315-3335-74A62E3F2B59}"/>
          </ac:spMkLst>
        </pc:spChg>
        <pc:spChg chg="add mod">
          <ac:chgData name="edlin guerra" userId="d52177a9150211f7" providerId="LiveId" clId="{961F3ABA-BF39-4295-9768-819B5C7E195C}" dt="2022-08-15T06:05:57.618" v="507" actId="1076"/>
          <ac:spMkLst>
            <pc:docMk/>
            <pc:sldMk cId="1345764933" sldId="476"/>
            <ac:spMk id="14" creationId="{2671604C-16FD-7DF0-D9A8-174CE1E820F4}"/>
          </ac:spMkLst>
        </pc:spChg>
        <pc:spChg chg="add del mod">
          <ac:chgData name="edlin guerra" userId="d52177a9150211f7" providerId="LiveId" clId="{961F3ABA-BF39-4295-9768-819B5C7E195C}" dt="2022-08-15T06:05:23.652" v="500" actId="478"/>
          <ac:spMkLst>
            <pc:docMk/>
            <pc:sldMk cId="1345764933" sldId="476"/>
            <ac:spMk id="15" creationId="{BE26BE82-72B1-EBC2-382B-26846943F272}"/>
          </ac:spMkLst>
        </pc:spChg>
        <pc:picChg chg="add del mod">
          <ac:chgData name="edlin guerra" userId="d52177a9150211f7" providerId="LiveId" clId="{961F3ABA-BF39-4295-9768-819B5C7E195C}" dt="2022-08-15T04:56:44.071" v="144" actId="478"/>
          <ac:picMkLst>
            <pc:docMk/>
            <pc:sldMk cId="1345764933" sldId="476"/>
            <ac:picMk id="7" creationId="{F3FC104C-F40E-89CF-55A3-EF6C6631E6FB}"/>
          </ac:picMkLst>
        </pc:picChg>
        <pc:picChg chg="add mod">
          <ac:chgData name="edlin guerra" userId="d52177a9150211f7" providerId="LiveId" clId="{961F3ABA-BF39-4295-9768-819B5C7E195C}" dt="2022-08-15T05:09:10.972" v="245" actId="1076"/>
          <ac:picMkLst>
            <pc:docMk/>
            <pc:sldMk cId="1345764933" sldId="476"/>
            <ac:picMk id="9" creationId="{E5B576F3-D982-E29D-8D74-90F79F9DDCB1}"/>
          </ac:picMkLst>
        </pc:picChg>
        <pc:cxnChg chg="add del mod">
          <ac:chgData name="edlin guerra" userId="d52177a9150211f7" providerId="LiveId" clId="{961F3ABA-BF39-4295-9768-819B5C7E195C}" dt="2022-08-15T06:05:53.716" v="506" actId="478"/>
          <ac:cxnSpMkLst>
            <pc:docMk/>
            <pc:sldMk cId="1345764933" sldId="476"/>
            <ac:cxnSpMk id="17" creationId="{262A9CA7-DA5A-8120-5BC7-63A219E59D34}"/>
          </ac:cxnSpMkLst>
        </pc:cxnChg>
      </pc:sldChg>
      <pc:sldChg chg="new del">
        <pc:chgData name="edlin guerra" userId="d52177a9150211f7" providerId="LiveId" clId="{961F3ABA-BF39-4295-9768-819B5C7E195C}" dt="2022-08-15T05:13:40.815" v="267" actId="47"/>
        <pc:sldMkLst>
          <pc:docMk/>
          <pc:sldMk cId="2348497855" sldId="477"/>
        </pc:sldMkLst>
      </pc:sldChg>
      <pc:sldChg chg="addSp delSp modSp add mod">
        <pc:chgData name="edlin guerra" userId="d52177a9150211f7" providerId="LiveId" clId="{961F3ABA-BF39-4295-9768-819B5C7E195C}" dt="2022-08-15T06:06:41.314" v="512" actId="20577"/>
        <pc:sldMkLst>
          <pc:docMk/>
          <pc:sldMk cId="831441058" sldId="478"/>
        </pc:sldMkLst>
        <pc:spChg chg="mod">
          <ac:chgData name="edlin guerra" userId="d52177a9150211f7" providerId="LiveId" clId="{961F3ABA-BF39-4295-9768-819B5C7E195C}" dt="2022-08-15T05:13:54.292" v="297" actId="14100"/>
          <ac:spMkLst>
            <pc:docMk/>
            <pc:sldMk cId="831441058" sldId="478"/>
            <ac:spMk id="4" creationId="{F230248B-3232-24F7-6082-7DBA594C618A}"/>
          </ac:spMkLst>
        </pc:spChg>
        <pc:spChg chg="mod">
          <ac:chgData name="edlin guerra" userId="d52177a9150211f7" providerId="LiveId" clId="{961F3ABA-BF39-4295-9768-819B5C7E195C}" dt="2022-08-15T05:40:36.309" v="401" actId="14100"/>
          <ac:spMkLst>
            <pc:docMk/>
            <pc:sldMk cId="831441058" sldId="478"/>
            <ac:spMk id="5" creationId="{3A423FB5-92DB-E2F6-38DD-1E69EE1B142A}"/>
          </ac:spMkLst>
        </pc:spChg>
        <pc:spChg chg="add mod">
          <ac:chgData name="edlin guerra" userId="d52177a9150211f7" providerId="LiveId" clId="{961F3ABA-BF39-4295-9768-819B5C7E195C}" dt="2022-08-15T05:44:32.806" v="432" actId="1076"/>
          <ac:spMkLst>
            <pc:docMk/>
            <pc:sldMk cId="831441058" sldId="478"/>
            <ac:spMk id="6" creationId="{6E3F9177-7659-7FA7-1E67-D03480F6222B}"/>
          </ac:spMkLst>
        </pc:spChg>
        <pc:spChg chg="add mod">
          <ac:chgData name="edlin guerra" userId="d52177a9150211f7" providerId="LiveId" clId="{961F3ABA-BF39-4295-9768-819B5C7E195C}" dt="2022-08-15T05:44:41.820" v="439" actId="20577"/>
          <ac:spMkLst>
            <pc:docMk/>
            <pc:sldMk cId="831441058" sldId="478"/>
            <ac:spMk id="7" creationId="{4E8DE142-2102-16AC-11DA-7AE5D4DD7102}"/>
          </ac:spMkLst>
        </pc:spChg>
        <pc:spChg chg="add mod">
          <ac:chgData name="edlin guerra" userId="d52177a9150211f7" providerId="LiveId" clId="{961F3ABA-BF39-4295-9768-819B5C7E195C}" dt="2022-08-15T05:44:51.273" v="446" actId="20577"/>
          <ac:spMkLst>
            <pc:docMk/>
            <pc:sldMk cId="831441058" sldId="478"/>
            <ac:spMk id="8" creationId="{FBADD691-E77C-90D0-3D2B-A35E65A2F129}"/>
          </ac:spMkLst>
        </pc:spChg>
        <pc:spChg chg="mod">
          <ac:chgData name="edlin guerra" userId="d52177a9150211f7" providerId="LiveId" clId="{961F3ABA-BF39-4295-9768-819B5C7E195C}" dt="2022-08-15T05:57:05.939" v="447" actId="1076"/>
          <ac:spMkLst>
            <pc:docMk/>
            <pc:sldMk cId="831441058" sldId="478"/>
            <ac:spMk id="10" creationId="{C4B982D6-86A9-7FA9-4F53-C54D1B7B3C22}"/>
          </ac:spMkLst>
        </pc:spChg>
        <pc:spChg chg="mod">
          <ac:chgData name="edlin guerra" userId="d52177a9150211f7" providerId="LiveId" clId="{961F3ABA-BF39-4295-9768-819B5C7E195C}" dt="2022-08-15T05:38:52.553" v="323" actId="20577"/>
          <ac:spMkLst>
            <pc:docMk/>
            <pc:sldMk cId="831441058" sldId="478"/>
            <ac:spMk id="11" creationId="{D0B3F4EC-0908-77E1-36E0-D421CFCCF516}"/>
          </ac:spMkLst>
        </pc:spChg>
        <pc:spChg chg="mod">
          <ac:chgData name="edlin guerra" userId="d52177a9150211f7" providerId="LiveId" clId="{961F3ABA-BF39-4295-9768-819B5C7E195C}" dt="2022-08-15T05:39:27.864" v="327" actId="6549"/>
          <ac:spMkLst>
            <pc:docMk/>
            <pc:sldMk cId="831441058" sldId="478"/>
            <ac:spMk id="12" creationId="{79BC5557-1067-0B57-3D08-4881BDC78EF7}"/>
          </ac:spMkLst>
        </pc:spChg>
        <pc:spChg chg="mod">
          <ac:chgData name="edlin guerra" userId="d52177a9150211f7" providerId="LiveId" clId="{961F3ABA-BF39-4295-9768-819B5C7E195C}" dt="2022-08-15T05:39:24.032" v="325" actId="20577"/>
          <ac:spMkLst>
            <pc:docMk/>
            <pc:sldMk cId="831441058" sldId="478"/>
            <ac:spMk id="13" creationId="{814836AD-CB4D-3315-3335-74A62E3F2B59}"/>
          </ac:spMkLst>
        </pc:spChg>
        <pc:spChg chg="add mod">
          <ac:chgData name="edlin guerra" userId="d52177a9150211f7" providerId="LiveId" clId="{961F3ABA-BF39-4295-9768-819B5C7E195C}" dt="2022-08-15T06:06:41.314" v="512" actId="20577"/>
          <ac:spMkLst>
            <pc:docMk/>
            <pc:sldMk cId="831441058" sldId="478"/>
            <ac:spMk id="14" creationId="{68FA10B6-9151-7F50-3DA2-5C07B15C8F7C}"/>
          </ac:spMkLst>
        </pc:spChg>
        <pc:picChg chg="add mod">
          <ac:chgData name="edlin guerra" userId="d52177a9150211f7" providerId="LiveId" clId="{961F3ABA-BF39-4295-9768-819B5C7E195C}" dt="2022-08-15T05:20:04.658" v="311" actId="1076"/>
          <ac:picMkLst>
            <pc:docMk/>
            <pc:sldMk cId="831441058" sldId="478"/>
            <ac:picMk id="3" creationId="{6FB966B4-475E-9EC0-1EE4-F7F6DEFCB534}"/>
          </ac:picMkLst>
        </pc:picChg>
        <pc:picChg chg="del">
          <ac:chgData name="edlin guerra" userId="d52177a9150211f7" providerId="LiveId" clId="{961F3ABA-BF39-4295-9768-819B5C7E195C}" dt="2022-08-15T05:16:01.833" v="307" actId="478"/>
          <ac:picMkLst>
            <pc:docMk/>
            <pc:sldMk cId="831441058" sldId="478"/>
            <ac:picMk id="9" creationId="{E5B576F3-D982-E29D-8D74-90F79F9DDCB1}"/>
          </ac:picMkLst>
        </pc:picChg>
      </pc:sldChg>
    </pc:docChg>
  </pc:docChgLst>
  <pc:docChgLst>
    <pc:chgData name="edlin guerra" userId="d52177a9150211f7" providerId="LiveId" clId="{536CEF2E-EA27-4209-8170-BF2A13328134}"/>
    <pc:docChg chg="custSel modSld">
      <pc:chgData name="edlin guerra" userId="d52177a9150211f7" providerId="LiveId" clId="{536CEF2E-EA27-4209-8170-BF2A13328134}" dt="2020-09-19T21:51:43.269" v="62" actId="478"/>
      <pc:docMkLst>
        <pc:docMk/>
      </pc:docMkLst>
      <pc:sldChg chg="modSp mod">
        <pc:chgData name="edlin guerra" userId="d52177a9150211f7" providerId="LiveId" clId="{536CEF2E-EA27-4209-8170-BF2A13328134}" dt="2020-09-19T21:47:03.667" v="12" actId="20577"/>
        <pc:sldMkLst>
          <pc:docMk/>
          <pc:sldMk cId="518660928" sldId="292"/>
        </pc:sldMkLst>
        <pc:spChg chg="mod">
          <ac:chgData name="edlin guerra" userId="d52177a9150211f7" providerId="LiveId" clId="{536CEF2E-EA27-4209-8170-BF2A13328134}" dt="2020-09-19T21:46:59.504" v="11" actId="20577"/>
          <ac:spMkLst>
            <pc:docMk/>
            <pc:sldMk cId="518660928" sldId="292"/>
            <ac:spMk id="5" creationId="{F437E857-4D77-4FAA-AD0C-87AC66D53386}"/>
          </ac:spMkLst>
        </pc:spChg>
        <pc:spChg chg="mod">
          <ac:chgData name="edlin guerra" userId="d52177a9150211f7" providerId="LiveId" clId="{536CEF2E-EA27-4209-8170-BF2A13328134}" dt="2020-09-19T21:47:03.667" v="12" actId="20577"/>
          <ac:spMkLst>
            <pc:docMk/>
            <pc:sldMk cId="518660928" sldId="292"/>
            <ac:spMk id="6" creationId="{40414D67-5785-4491-A0C9-47520F416026}"/>
          </ac:spMkLst>
        </pc:spChg>
      </pc:sldChg>
      <pc:sldChg chg="modSp mod">
        <pc:chgData name="edlin guerra" userId="d52177a9150211f7" providerId="LiveId" clId="{536CEF2E-EA27-4209-8170-BF2A13328134}" dt="2020-09-19T21:47:30.337" v="39" actId="20577"/>
        <pc:sldMkLst>
          <pc:docMk/>
          <pc:sldMk cId="0" sldId="436"/>
        </pc:sldMkLst>
        <pc:spChg chg="mod">
          <ac:chgData name="edlin guerra" userId="d52177a9150211f7" providerId="LiveId" clId="{536CEF2E-EA27-4209-8170-BF2A13328134}" dt="2020-09-19T21:47:30.337" v="39" actId="20577"/>
          <ac:spMkLst>
            <pc:docMk/>
            <pc:sldMk cId="0" sldId="436"/>
            <ac:spMk id="13314" creationId="{00000000-0000-0000-0000-000000000000}"/>
          </ac:spMkLst>
        </pc:spChg>
      </pc:sldChg>
      <pc:sldChg chg="addSp delSp modSp mod">
        <pc:chgData name="edlin guerra" userId="d52177a9150211f7" providerId="LiveId" clId="{536CEF2E-EA27-4209-8170-BF2A13328134}" dt="2020-09-19T21:50:57.793" v="60" actId="14100"/>
        <pc:sldMkLst>
          <pc:docMk/>
          <pc:sldMk cId="0" sldId="444"/>
        </pc:sldMkLst>
        <pc:spChg chg="add del mod">
          <ac:chgData name="edlin guerra" userId="d52177a9150211f7" providerId="LiveId" clId="{536CEF2E-EA27-4209-8170-BF2A13328134}" dt="2020-09-19T21:49:17.479" v="50" actId="478"/>
          <ac:spMkLst>
            <pc:docMk/>
            <pc:sldMk cId="0" sldId="444"/>
            <ac:spMk id="4" creationId="{FADA048A-1D15-42F9-9EE9-C94F3491ABE5}"/>
          </ac:spMkLst>
        </pc:spChg>
        <pc:spChg chg="add del mod">
          <ac:chgData name="edlin guerra" userId="d52177a9150211f7" providerId="LiveId" clId="{536CEF2E-EA27-4209-8170-BF2A13328134}" dt="2020-09-19T21:49:07.403" v="45" actId="478"/>
          <ac:spMkLst>
            <pc:docMk/>
            <pc:sldMk cId="0" sldId="444"/>
            <ac:spMk id="7" creationId="{16A9D86E-2434-4021-AB9D-C72A9CE50D33}"/>
          </ac:spMkLst>
        </pc:spChg>
        <pc:spChg chg="add del mod">
          <ac:chgData name="edlin guerra" userId="d52177a9150211f7" providerId="LiveId" clId="{536CEF2E-EA27-4209-8170-BF2A13328134}" dt="2020-09-19T21:50:51.737" v="57" actId="478"/>
          <ac:spMkLst>
            <pc:docMk/>
            <pc:sldMk cId="0" sldId="444"/>
            <ac:spMk id="10" creationId="{CC3F37DE-5E6E-4061-A104-033C0CEE07FA}"/>
          </ac:spMkLst>
        </pc:spChg>
        <pc:picChg chg="add del mod">
          <ac:chgData name="edlin guerra" userId="d52177a9150211f7" providerId="LiveId" clId="{536CEF2E-EA27-4209-8170-BF2A13328134}" dt="2020-09-19T21:49:17.479" v="50" actId="478"/>
          <ac:picMkLst>
            <pc:docMk/>
            <pc:sldMk cId="0" sldId="444"/>
            <ac:picMk id="3" creationId="{956A565E-A653-4763-BC02-20AF95A5D648}"/>
          </ac:picMkLst>
        </pc:picChg>
        <pc:picChg chg="add mod">
          <ac:chgData name="edlin guerra" userId="d52177a9150211f7" providerId="LiveId" clId="{536CEF2E-EA27-4209-8170-BF2A13328134}" dt="2020-09-19T21:49:24.056" v="53" actId="14100"/>
          <ac:picMkLst>
            <pc:docMk/>
            <pc:sldMk cId="0" sldId="444"/>
            <ac:picMk id="6" creationId="{482AC769-206A-4EA4-9CB4-FEA786DAD91B}"/>
          </ac:picMkLst>
        </pc:picChg>
        <pc:picChg chg="add mod">
          <ac:chgData name="edlin guerra" userId="d52177a9150211f7" providerId="LiveId" clId="{536CEF2E-EA27-4209-8170-BF2A13328134}" dt="2020-09-19T21:50:57.793" v="60" actId="14100"/>
          <ac:picMkLst>
            <pc:docMk/>
            <pc:sldMk cId="0" sldId="444"/>
            <ac:picMk id="9" creationId="{A44B6C3C-F5FD-4C28-8AAB-063E06F1EDC5}"/>
          </ac:picMkLst>
        </pc:picChg>
        <pc:picChg chg="del">
          <ac:chgData name="edlin guerra" userId="d52177a9150211f7" providerId="LiveId" clId="{536CEF2E-EA27-4209-8170-BF2A13328134}" dt="2020-09-19T21:49:11.088" v="47" actId="478"/>
          <ac:picMkLst>
            <pc:docMk/>
            <pc:sldMk cId="0" sldId="444"/>
            <ac:picMk id="13317" creationId="{00000000-0000-0000-0000-000000000000}"/>
          </ac:picMkLst>
        </pc:picChg>
        <pc:picChg chg="del">
          <ac:chgData name="edlin guerra" userId="d52177a9150211f7" providerId="LiveId" clId="{536CEF2E-EA27-4209-8170-BF2A13328134}" dt="2020-09-19T21:49:09.567" v="46" actId="478"/>
          <ac:picMkLst>
            <pc:docMk/>
            <pc:sldMk cId="0" sldId="444"/>
            <ac:picMk id="13318" creationId="{00000000-0000-0000-0000-000000000000}"/>
          </ac:picMkLst>
        </pc:picChg>
      </pc:sldChg>
      <pc:sldChg chg="addSp delSp modSp mod">
        <pc:chgData name="edlin guerra" userId="d52177a9150211f7" providerId="LiveId" clId="{536CEF2E-EA27-4209-8170-BF2A13328134}" dt="2020-09-19T21:51:43.269" v="62" actId="478"/>
        <pc:sldMkLst>
          <pc:docMk/>
          <pc:sldMk cId="3702680000" sldId="453"/>
        </pc:sldMkLst>
        <pc:spChg chg="add del mod">
          <ac:chgData name="edlin guerra" userId="d52177a9150211f7" providerId="LiveId" clId="{536CEF2E-EA27-4209-8170-BF2A13328134}" dt="2020-09-19T21:51:43.269" v="62" actId="478"/>
          <ac:spMkLst>
            <pc:docMk/>
            <pc:sldMk cId="3702680000" sldId="453"/>
            <ac:spMk id="3" creationId="{02DD89AD-6A48-498B-9B9D-A0577C986761}"/>
          </ac:spMkLst>
        </pc:spChg>
      </pc:sldChg>
    </pc:docChg>
  </pc:docChgLst>
  <pc:docChgLst>
    <pc:chgData name="edlin guerra" userId="d52177a9150211f7" providerId="LiveId" clId="{546267A1-1769-48FD-9098-94F28ADBF1A3}"/>
    <pc:docChg chg="modSld">
      <pc:chgData name="edlin guerra" userId="d52177a9150211f7" providerId="LiveId" clId="{546267A1-1769-48FD-9098-94F28ADBF1A3}" dt="2022-08-15T15:19:20.459" v="51" actId="20577"/>
      <pc:docMkLst>
        <pc:docMk/>
      </pc:docMkLst>
      <pc:sldChg chg="modSp mod">
        <pc:chgData name="edlin guerra" userId="d52177a9150211f7" providerId="LiveId" clId="{546267A1-1769-48FD-9098-94F28ADBF1A3}" dt="2022-08-15T15:18:50.046" v="43" actId="20577"/>
        <pc:sldMkLst>
          <pc:docMk/>
          <pc:sldMk cId="518660928" sldId="292"/>
        </pc:sldMkLst>
        <pc:spChg chg="mod">
          <ac:chgData name="edlin guerra" userId="d52177a9150211f7" providerId="LiveId" clId="{546267A1-1769-48FD-9098-94F28ADBF1A3}" dt="2022-08-15T15:18:50.046" v="43" actId="20577"/>
          <ac:spMkLst>
            <pc:docMk/>
            <pc:sldMk cId="518660928" sldId="292"/>
            <ac:spMk id="6" creationId="{40414D67-5785-4491-A0C9-47520F416026}"/>
          </ac:spMkLst>
        </pc:spChg>
      </pc:sldChg>
      <pc:sldChg chg="modSp mod">
        <pc:chgData name="edlin guerra" userId="d52177a9150211f7" providerId="LiveId" clId="{546267A1-1769-48FD-9098-94F28ADBF1A3}" dt="2022-08-15T15:19:20.459" v="51" actId="20577"/>
        <pc:sldMkLst>
          <pc:docMk/>
          <pc:sldMk cId="0" sldId="328"/>
        </pc:sldMkLst>
        <pc:spChg chg="mod">
          <ac:chgData name="edlin guerra" userId="d52177a9150211f7" providerId="LiveId" clId="{546267A1-1769-48FD-9098-94F28ADBF1A3}" dt="2022-08-15T15:19:20.459" v="51" actId="20577"/>
          <ac:spMkLst>
            <pc:docMk/>
            <pc:sldMk cId="0" sldId="328"/>
            <ac:spMk id="10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>
                <a:alpha val="54000"/>
              </a:srgbClr>
            </a:solidFill>
            <a:ln>
              <a:noFill/>
            </a:ln>
          </c:spPr>
          <c:invertIfNegative val="0"/>
          <c:cat>
            <c:numRef>
              <c:f>Sheet1!$C$3:$C$8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Sheet1!$D$3:$D$8</c:f>
              <c:numCache>
                <c:formatCode>General</c:formatCode>
                <c:ptCount val="6"/>
                <c:pt idx="0">
                  <c:v>35</c:v>
                </c:pt>
                <c:pt idx="1">
                  <c:v>28</c:v>
                </c:pt>
                <c:pt idx="2">
                  <c:v>15</c:v>
                </c:pt>
                <c:pt idx="3">
                  <c:v>10</c:v>
                </c:pt>
                <c:pt idx="4">
                  <c:v>7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F6-4EFE-8459-ACC9F2B3A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994368"/>
        <c:axId val="84101376"/>
      </c:barChart>
      <c:catAx>
        <c:axId val="49994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 sz="1600">
                <a:latin typeface="Arial" pitchFamily="34" charset="0"/>
                <a:cs typeface="Arial" pitchFamily="34" charset="0"/>
              </a:defRPr>
            </a:pPr>
            <a:endParaRPr lang="es-MX"/>
          </a:p>
        </c:txPr>
        <c:crossAx val="84101376"/>
        <c:crosses val="autoZero"/>
        <c:auto val="1"/>
        <c:lblAlgn val="ctr"/>
        <c:lblOffset val="100"/>
        <c:noMultiLvlLbl val="0"/>
      </c:catAx>
      <c:valAx>
        <c:axId val="84101376"/>
        <c:scaling>
          <c:orientation val="minMax"/>
          <c:max val="4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 sz="1600">
                <a:latin typeface="Arial" pitchFamily="34" charset="0"/>
                <a:cs typeface="Arial" pitchFamily="34" charset="0"/>
              </a:defRPr>
            </a:pPr>
            <a:endParaRPr lang="es-MX"/>
          </a:p>
        </c:txPr>
        <c:crossAx val="49994368"/>
        <c:crosses val="autoZero"/>
        <c:crossBetween val="between"/>
        <c:majorUnit val="10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</c:spPr>
          </c:marker>
          <c:xVal>
            <c:numRef>
              <c:f>Sheet1!$C$3:$C$8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Sheet1!$E$3:$E$8</c:f>
              <c:numCache>
                <c:formatCode>General</c:formatCode>
                <c:ptCount val="6"/>
                <c:pt idx="0">
                  <c:v>35</c:v>
                </c:pt>
                <c:pt idx="1">
                  <c:v>63</c:v>
                </c:pt>
                <c:pt idx="2">
                  <c:v>78</c:v>
                </c:pt>
                <c:pt idx="3">
                  <c:v>88</c:v>
                </c:pt>
                <c:pt idx="4">
                  <c:v>95</c:v>
                </c:pt>
                <c:pt idx="5">
                  <c:v>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809-46D9-9E26-FA3BC5FC7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68288"/>
        <c:axId val="50670208"/>
      </c:scatterChart>
      <c:valAx>
        <c:axId val="50668288"/>
        <c:scaling>
          <c:orientation val="minMax"/>
          <c:max val="5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 sz="1600">
                <a:latin typeface="Arial" pitchFamily="34" charset="0"/>
                <a:cs typeface="Arial" pitchFamily="34" charset="0"/>
              </a:defRPr>
            </a:pPr>
            <a:endParaRPr lang="es-MX"/>
          </a:p>
        </c:txPr>
        <c:crossAx val="50670208"/>
        <c:crosses val="autoZero"/>
        <c:crossBetween val="midCat"/>
        <c:majorUnit val="1"/>
      </c:valAx>
      <c:valAx>
        <c:axId val="506702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s-ES" sz="1600">
                <a:latin typeface="Arial" pitchFamily="34" charset="0"/>
                <a:cs typeface="Arial" pitchFamily="34" charset="0"/>
              </a:defRPr>
            </a:pPr>
            <a:endParaRPr lang="es-MX"/>
          </a:p>
        </c:txPr>
        <c:crossAx val="506682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557011B-F69D-4931-AA0A-8373B785FF30}" type="datetimeFigureOut">
              <a:rPr lang="es-MX"/>
              <a:pPr>
                <a:defRPr/>
              </a:pPr>
              <a:t>15/08/2022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19F1B16E-0271-4A7A-91DD-135CB343A050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77281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F1B16E-0271-4A7A-91DD-135CB343A050}" type="slidenum">
              <a:rPr lang="es-MX" smtClean="0"/>
              <a:pPr>
                <a:defRPr/>
              </a:pPr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543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Starting</a:t>
            </a:r>
            <a:r>
              <a:rPr lang="es-MX" baseline="0" dirty="0"/>
              <a:t> 2:00 pm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1B16E-0271-4A7A-91DD-135CB343A050}" type="slidenum">
              <a:rPr lang="es-MX" smtClean="0"/>
              <a:pPr>
                <a:defRPr/>
              </a:pPr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867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es-E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flickr.com/photos/pazzani/424056884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en.wikibooks.org/wiki/High_School_Earth_Science/Soils" TargetMode="Externa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87774791-6AB9-43C1-8A8D-55A51487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609" y="288589"/>
            <a:ext cx="1468860" cy="8568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37E857-4D77-4FAA-AD0C-87AC66D53386}"/>
              </a:ext>
            </a:extLst>
          </p:cNvPr>
          <p:cNvSpPr txBox="1"/>
          <p:nvPr/>
        </p:nvSpPr>
        <p:spPr>
          <a:xfrm>
            <a:off x="1979712" y="288589"/>
            <a:ext cx="597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UNIVERSIDAD NACIONAL AUTÓNOMA DE MÉXICO </a:t>
            </a:r>
            <a:endParaRPr lang="es-MX" dirty="0"/>
          </a:p>
          <a:p>
            <a:pPr algn="ctr"/>
            <a:r>
              <a:rPr lang="es-MX" b="1" dirty="0"/>
              <a:t>ENES MÉRIDA </a:t>
            </a:r>
            <a:endParaRPr lang="es-MX" dirty="0"/>
          </a:p>
          <a:p>
            <a:pPr algn="ctr"/>
            <a:r>
              <a:rPr lang="es-MX" b="1" dirty="0"/>
              <a:t>LICENCIATURA EN ECOLOGÍA</a:t>
            </a:r>
            <a:r>
              <a:rPr lang="es-MX" dirty="0"/>
              <a:t>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414D67-5785-4491-A0C9-47520F416026}"/>
              </a:ext>
            </a:extLst>
          </p:cNvPr>
          <p:cNvSpPr txBox="1"/>
          <p:nvPr/>
        </p:nvSpPr>
        <p:spPr>
          <a:xfrm>
            <a:off x="1259632" y="3075057"/>
            <a:ext cx="6624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INTRODUCCIÓN A LA ESTADÍSTICA</a:t>
            </a:r>
          </a:p>
          <a:p>
            <a:pPr algn="ctr"/>
            <a:r>
              <a:rPr lang="es-MX" sz="2000" b="1" dirty="0"/>
              <a:t>Tema 2. Medidas de posición y dispersión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CEB212-5E2E-4C46-83DA-F193F36F6C22}"/>
              </a:ext>
            </a:extLst>
          </p:cNvPr>
          <p:cNvSpPr txBox="1"/>
          <p:nvPr/>
        </p:nvSpPr>
        <p:spPr>
          <a:xfrm>
            <a:off x="3198757" y="6200079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Prof. Edlin J. Guerra Castro</a:t>
            </a:r>
          </a:p>
        </p:txBody>
      </p:sp>
    </p:spTree>
    <p:extLst>
      <p:ext uri="{BB962C8B-B14F-4D97-AF65-F5344CB8AC3E}">
        <p14:creationId xmlns:p14="http://schemas.microsoft.com/office/powerpoint/2010/main" val="51866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1406" y="642918"/>
            <a:ext cx="8643998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s-VE" sz="2400" dirty="0"/>
              <a:t>Regularidad… tendencia…. Distribuciones de frecuencia</a:t>
            </a:r>
            <a:endParaRPr lang="es-E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D7F3AF-968B-43A2-9FC5-AD869817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5" y="1709718"/>
            <a:ext cx="8725901" cy="5148281"/>
          </a:xfrm>
          <a:prstGeom prst="rect">
            <a:avLst/>
          </a:prstGeom>
        </p:spPr>
      </p:pic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255834" y="1725742"/>
            <a:ext cx="34520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VE" dirty="0"/>
              <a:t>Variable en escala discreta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268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B3328B-EF9F-455E-9B50-B0CA4426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424"/>
            <a:ext cx="9144000" cy="539496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195B82-6DB6-45EB-B698-6A74BBEDEA28}"/>
              </a:ext>
            </a:extLst>
          </p:cNvPr>
          <p:cNvSpPr txBox="1">
            <a:spLocks noChangeArrowheads="1"/>
          </p:cNvSpPr>
          <p:nvPr/>
        </p:nvSpPr>
        <p:spPr>
          <a:xfrm>
            <a:off x="71406" y="642918"/>
            <a:ext cx="8643998" cy="10668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VE" sz="2400"/>
              <a:t>Regularidad… tendencia…. Distribuciones de frecuencia</a:t>
            </a:r>
            <a:endParaRPr lang="es-ES" sz="2400" dirty="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982A03A5-167D-4A92-9728-DEE1E2BB4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" y="1490424"/>
            <a:ext cx="43513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VE" dirty="0"/>
              <a:t>Variable de atributo en escala nominal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51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C3DD2ED-137F-4BEB-B76C-C715EDEC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490424"/>
            <a:ext cx="9144000" cy="539496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6195B82-6DB6-45EB-B698-6A74BBEDEA28}"/>
              </a:ext>
            </a:extLst>
          </p:cNvPr>
          <p:cNvSpPr txBox="1">
            <a:spLocks noChangeArrowheads="1"/>
          </p:cNvSpPr>
          <p:nvPr/>
        </p:nvSpPr>
        <p:spPr>
          <a:xfrm>
            <a:off x="71406" y="642918"/>
            <a:ext cx="8643998" cy="10668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VE" sz="2400"/>
              <a:t>Regularidad… tendencia…. Distribuciones de frecuencia</a:t>
            </a:r>
            <a:endParaRPr lang="es-ES" sz="2400" dirty="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982A03A5-167D-4A92-9728-DEE1E2BB4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6" y="1490424"/>
            <a:ext cx="43513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VE" dirty="0"/>
              <a:t>Variable de rango en escala ordinal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640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47A023-23B1-4037-8ABE-13DBC4169138}"/>
              </a:ext>
            </a:extLst>
          </p:cNvPr>
          <p:cNvSpPr txBox="1"/>
          <p:nvPr/>
        </p:nvSpPr>
        <p:spPr>
          <a:xfrm>
            <a:off x="179512" y="764704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Las distribuciones de frecuencia son una de las posibilidades para representar directamente las propiedades de una población estadística… </a:t>
            </a:r>
          </a:p>
          <a:p>
            <a:endParaRPr lang="es-MX" dirty="0"/>
          </a:p>
          <a:p>
            <a:pPr marL="1163638" indent="-285750">
              <a:buFont typeface="Arial" panose="020B0604020202020204" pitchFamily="34" charset="0"/>
              <a:buChar char="•"/>
            </a:pPr>
            <a:r>
              <a:rPr lang="es-MX" dirty="0"/>
              <a:t>Diagramas de cajas (</a:t>
            </a:r>
            <a:r>
              <a:rPr lang="es-MX" dirty="0" err="1"/>
              <a:t>Boxplot</a:t>
            </a:r>
            <a:r>
              <a:rPr lang="es-MX" dirty="0"/>
              <a:t>)</a:t>
            </a:r>
          </a:p>
          <a:p>
            <a:pPr marL="1163638" indent="-285750">
              <a:buFont typeface="Arial" panose="020B0604020202020204" pitchFamily="34" charset="0"/>
              <a:buChar char="•"/>
            </a:pPr>
            <a:r>
              <a:rPr lang="es-MX" dirty="0"/>
              <a:t>Gráficos de puntos (</a:t>
            </a:r>
            <a:r>
              <a:rPr lang="es-MX" dirty="0" err="1"/>
              <a:t>Scatter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)</a:t>
            </a:r>
          </a:p>
          <a:p>
            <a:pPr marL="1163638" indent="-285750">
              <a:buFont typeface="Arial" panose="020B0604020202020204" pitchFamily="34" charset="0"/>
              <a:buChar char="•"/>
            </a:pPr>
            <a:r>
              <a:rPr lang="es-MX" dirty="0"/>
              <a:t>Gráficos de línea (Line </a:t>
            </a:r>
            <a:r>
              <a:rPr lang="es-MX" dirty="0" err="1"/>
              <a:t>plot</a:t>
            </a:r>
            <a:r>
              <a:rPr lang="es-MX" dirty="0"/>
              <a:t>)</a:t>
            </a:r>
          </a:p>
          <a:p>
            <a:pPr marL="1163638" indent="-285750">
              <a:buFont typeface="Arial" panose="020B0604020202020204" pitchFamily="34" charset="0"/>
              <a:buChar char="•"/>
            </a:pPr>
            <a:r>
              <a:rPr lang="es-MX" dirty="0"/>
              <a:t>Gráficos tipo violín (</a:t>
            </a:r>
            <a:r>
              <a:rPr lang="es-MX" dirty="0" err="1"/>
              <a:t>Violin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)</a:t>
            </a:r>
          </a:p>
          <a:p>
            <a:pPr marL="1163638" indent="-285750">
              <a:buFont typeface="Arial" panose="020B0604020202020204" pitchFamily="34" charset="0"/>
              <a:buChar char="•"/>
            </a:pPr>
            <a:r>
              <a:rPr lang="es-MX" dirty="0"/>
              <a:t>Gráfico de barras (Bar </a:t>
            </a:r>
            <a:r>
              <a:rPr lang="es-MX" dirty="0" err="1"/>
              <a:t>plot</a:t>
            </a:r>
            <a:r>
              <a:rPr lang="es-MX" dirty="0"/>
              <a:t>)</a:t>
            </a:r>
          </a:p>
          <a:p>
            <a:pPr marL="1163638" indent="-285750">
              <a:buFont typeface="Arial" panose="020B0604020202020204" pitchFamily="34" charset="0"/>
              <a:buChar char="•"/>
            </a:pPr>
            <a:r>
              <a:rPr lang="es-MX" dirty="0"/>
              <a:t>Gráfico de promedios (</a:t>
            </a:r>
            <a:r>
              <a:rPr lang="es-MX" dirty="0" err="1"/>
              <a:t>Means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60E80F-8FD6-4D6C-92C7-ACABFE6E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789040"/>
            <a:ext cx="3242986" cy="25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6715140" y="5429264"/>
            <a:ext cx="2286016" cy="1143008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6572264" y="4286256"/>
            <a:ext cx="2071702" cy="1000132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Oval 11"/>
          <p:cNvSpPr/>
          <p:nvPr/>
        </p:nvSpPr>
        <p:spPr>
          <a:xfrm>
            <a:off x="6643702" y="2857496"/>
            <a:ext cx="2286016" cy="1214446"/>
          </a:xfrm>
          <a:prstGeom prst="ellipse">
            <a:avLst/>
          </a:prstGeom>
          <a:solidFill>
            <a:schemeClr val="accent3">
              <a:alpha val="6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angle 7"/>
          <p:cNvSpPr/>
          <p:nvPr/>
        </p:nvSpPr>
        <p:spPr>
          <a:xfrm>
            <a:off x="428596" y="3429000"/>
            <a:ext cx="6000792" cy="3143272"/>
          </a:xfrm>
          <a:prstGeom prst="rect">
            <a:avLst/>
          </a:prstGeom>
          <a:solidFill>
            <a:schemeClr val="accent2">
              <a:lumMod val="60000"/>
              <a:lumOff val="40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angle 3"/>
          <p:cNvSpPr/>
          <p:nvPr/>
        </p:nvSpPr>
        <p:spPr>
          <a:xfrm>
            <a:off x="214282" y="714356"/>
            <a:ext cx="8501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Distribuciones de frecuencias: </a:t>
            </a:r>
            <a:endParaRPr lang="es-MX" sz="32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7158" y="4200546"/>
          <a:ext cx="6096000" cy="22288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1571612"/>
            <a:ext cx="8001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Muestran un resumen del número de observaciones que toman valores específicos o intervalos de valores de una variable.</a:t>
            </a:r>
          </a:p>
          <a:p>
            <a:endParaRPr lang="es-MX" dirty="0"/>
          </a:p>
          <a:p>
            <a:r>
              <a:rPr lang="es-MX" dirty="0"/>
              <a:t>La frecuencia es una cuenta del número de veces que la variable X tomó un dado valor o intervalo de valores.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034" y="3429000"/>
            <a:ext cx="585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Tabla 1. Número de góbidos bajo las piedras en la zona de inter-marea rocosa de la costa Norte de Yucatán.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15172" y="3143248"/>
            <a:ext cx="2214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¿Cuántos góbidos hay por roca? ¿se agregan?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0826" y="4471281"/>
            <a:ext cx="228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¿Varía mucho el número de góbidos?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4791" y="5626109"/>
            <a:ext cx="214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¿La mayoría de las piedras tienen góbidos?</a:t>
            </a:r>
          </a:p>
        </p:txBody>
      </p:sp>
    </p:spTree>
    <p:extLst>
      <p:ext uri="{BB962C8B-B14F-4D97-AF65-F5344CB8AC3E}">
        <p14:creationId xmlns:p14="http://schemas.microsoft.com/office/powerpoint/2010/main" val="357040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143504" y="3596956"/>
            <a:ext cx="3786214" cy="3000396"/>
          </a:xfrm>
          <a:prstGeom prst="rect">
            <a:avLst/>
          </a:prstGeom>
          <a:solidFill>
            <a:schemeClr val="accent3">
              <a:alpha val="4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4" name="Group 42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29234611"/>
              </p:ext>
            </p:extLst>
          </p:nvPr>
        </p:nvGraphicFramePr>
        <p:xfrm>
          <a:off x="285721" y="2882576"/>
          <a:ext cx="4500593" cy="3339148"/>
        </p:xfrm>
        <a:graphic>
          <a:graphicData uri="http://schemas.openxmlformats.org/drawingml/2006/table">
            <a:tbl>
              <a:tblPr/>
              <a:tblGrid>
                <a:gridCol w="142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21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Número de peces (X)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Frecuencia absoluta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Frecuencia absoluta acumulada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5720" y="1668130"/>
            <a:ext cx="4500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Tabla 2. Frecuencia absoluta y absoluta acumulada de rocas con X número de góbidos en la zona de inter-marea rocosa de la costa Norte de Yucatán.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9256" y="3739832"/>
            <a:ext cx="3286148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/>
              <a:t>Rápidamente se observa que:</a:t>
            </a:r>
          </a:p>
          <a:p>
            <a:r>
              <a:rPr lang="es-MX" dirty="0"/>
              <a:t> 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s-MX" dirty="0"/>
              <a:t>una tercera parte de las rocas no tuvieron peces; 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s-MX" dirty="0"/>
              <a:t>que muchos peces se encontraron de uno en uno;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es-MX" dirty="0"/>
              <a:t>y que pocas rocas tuvieron agregaciones de mas de 3 peces;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4143372" y="4097022"/>
            <a:ext cx="1357322" cy="35719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rot="10800000">
            <a:off x="2571736" y="4311336"/>
            <a:ext cx="2857520" cy="72115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2786050" y="5525782"/>
            <a:ext cx="2714644" cy="7143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2615464" y="5283758"/>
            <a:ext cx="142876" cy="500066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10"/>
          <p:cNvSpPr/>
          <p:nvPr/>
        </p:nvSpPr>
        <p:spPr>
          <a:xfrm>
            <a:off x="5786446" y="1668130"/>
            <a:ext cx="2428892" cy="1143008"/>
          </a:xfrm>
          <a:prstGeom prst="rect">
            <a:avLst/>
          </a:prstGeom>
          <a:solidFill>
            <a:srgbClr val="C0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6000760" y="1953882"/>
            <a:ext cx="207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X es una variable discreta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285719" y="879103"/>
            <a:ext cx="3857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Frecuencias absolutas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354966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714348" y="857232"/>
          <a:ext cx="3997138" cy="2714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569841" y="1938121"/>
            <a:ext cx="221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Frecuencia absoluta</a:t>
            </a:r>
          </a:p>
        </p:txBody>
      </p:sp>
      <p:sp>
        <p:nvSpPr>
          <p:cNvPr id="6" name="TextBox 5"/>
          <p:cNvSpPr txBox="1"/>
          <p:nvPr/>
        </p:nvSpPr>
        <p:spPr>
          <a:xfrm rot="10800000" flipV="1">
            <a:off x="1571604" y="3500438"/>
            <a:ext cx="221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Número de peces en cada roca (X)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4929190" y="3714752"/>
          <a:ext cx="3929090" cy="2357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3721379" y="4422497"/>
            <a:ext cx="2000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Frecuencia absoluta acumulada </a:t>
            </a:r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6072198" y="6000768"/>
            <a:ext cx="221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Número de peces en cada roca (X)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86380" y="1000108"/>
            <a:ext cx="3357586" cy="2071702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5429256" y="1357298"/>
            <a:ext cx="307183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/>
              <a:t>La mayoría de las rocas no tuvieron peces, o bien tuvieron 1; que hubo 4 y 5 peces en aproximadamente el mismo número de rocas.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1472" y="4429132"/>
            <a:ext cx="3357586" cy="2071702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Box 12"/>
          <p:cNvSpPr txBox="1"/>
          <p:nvPr/>
        </p:nvSpPr>
        <p:spPr>
          <a:xfrm>
            <a:off x="714348" y="4786322"/>
            <a:ext cx="307183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dirty="0"/>
              <a:t>Casi 80 de las 100 rocas tuvieron 2 peces o menos. Sólo el 10% de las rocas tuvieron 4 y 5 peces.</a:t>
            </a:r>
          </a:p>
        </p:txBody>
      </p:sp>
    </p:spTree>
    <p:extLst>
      <p:ext uri="{BB962C8B-B14F-4D97-AF65-F5344CB8AC3E}">
        <p14:creationId xmlns:p14="http://schemas.microsoft.com/office/powerpoint/2010/main" val="364328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2976" y="2512696"/>
          <a:ext cx="6929455" cy="3660474"/>
        </p:xfrm>
        <a:graphic>
          <a:graphicData uri="http://schemas.openxmlformats.org/drawingml/2006/table">
            <a:tbl>
              <a:tblPr/>
              <a:tblGrid>
                <a:gridCol w="1385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Número de peces (X)</a:t>
                      </a:r>
                    </a:p>
                    <a:p>
                      <a:pPr algn="ctr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Frec</a:t>
                      </a: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. absoluta</a:t>
                      </a:r>
                    </a:p>
                    <a:p>
                      <a:pPr algn="ctr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Frec</a:t>
                      </a: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. absoluta acumulada</a:t>
                      </a:r>
                    </a:p>
                    <a:p>
                      <a:pPr algn="ctr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Frec</a:t>
                      </a: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r>
                        <a:rPr lang="es-MX" sz="1600" b="0" i="0" u="none" strike="noStrike" baseline="0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 relativa</a:t>
                      </a:r>
                    </a:p>
                    <a:p>
                      <a:pPr algn="ctr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 err="1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Frec</a:t>
                      </a: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. relativa acumulada</a:t>
                      </a:r>
                    </a:p>
                    <a:p>
                      <a:pPr algn="ctr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842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6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6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2976" y="1512564"/>
            <a:ext cx="692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Tabla 2. Frecuencia absoluta, absoluta acumulada, relativa y relativa acumulada de rocas con X número de góbidos en la zona de inter-marea rocosa de la costa Norte de Yucatán.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285720" y="764704"/>
            <a:ext cx="371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Frecuencias relativas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362223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71546"/>
            <a:ext cx="9144000" cy="571504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es-VE" sz="2000" dirty="0"/>
              <a:t>DISTRIBUCIÓN DE FRECUENCIA DE VARIABLES CONTINUAS</a:t>
            </a:r>
            <a:endParaRPr lang="es-ES" sz="20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967288" y="5143500"/>
            <a:ext cx="417671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400"/>
              <a:t>Parámetro de localización: </a:t>
            </a:r>
            <a:r>
              <a:rPr lang="el-GR" sz="2400"/>
              <a:t>μ</a:t>
            </a:r>
            <a:endParaRPr lang="es-VE" sz="2400"/>
          </a:p>
          <a:p>
            <a:pPr>
              <a:spcBef>
                <a:spcPct val="50000"/>
              </a:spcBef>
            </a:pPr>
            <a:r>
              <a:rPr lang="es-VE" sz="2400"/>
              <a:t>Desviación estándar: </a:t>
            </a:r>
            <a:r>
              <a:rPr lang="el-GR" sz="2400"/>
              <a:t>σ</a:t>
            </a:r>
            <a:endParaRPr lang="es-VE" sz="2400"/>
          </a:p>
          <a:p>
            <a:pPr>
              <a:spcBef>
                <a:spcPct val="50000"/>
              </a:spcBef>
            </a:pPr>
            <a:r>
              <a:rPr lang="es-VE" sz="2400"/>
              <a:t>Simetría: Sesgo y Kurtosis</a:t>
            </a:r>
            <a:endParaRPr lang="el-GR" sz="2400"/>
          </a:p>
        </p:txBody>
      </p:sp>
      <p:pic>
        <p:nvPicPr>
          <p:cNvPr id="7" name="8 Imagen" descr="Verianzas y medias.png"/>
          <p:cNvPicPr>
            <a:picLocks noChangeAspect="1"/>
          </p:cNvPicPr>
          <p:nvPr/>
        </p:nvPicPr>
        <p:blipFill>
          <a:blip r:embed="rId2"/>
          <a:srcRect l="29332" r="19337" b="52937"/>
          <a:stretch>
            <a:fillRect/>
          </a:stretch>
        </p:blipFill>
        <p:spPr bwMode="auto">
          <a:xfrm>
            <a:off x="5143500" y="2286000"/>
            <a:ext cx="358775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http://blogs.librodearena.com/myfiles/margarita/conchas-playa.jpg"/>
          <p:cNvPicPr>
            <a:picLocks noChangeAspect="1" noChangeArrowheads="1"/>
          </p:cNvPicPr>
          <p:nvPr/>
        </p:nvPicPr>
        <p:blipFill>
          <a:blip r:embed="rId3"/>
          <a:srcRect b="12500"/>
          <a:stretch>
            <a:fillRect/>
          </a:stretch>
        </p:blipFill>
        <p:spPr bwMode="auto">
          <a:xfrm>
            <a:off x="214313" y="2286000"/>
            <a:ext cx="45720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VE"/>
              <a:t>Propiedades de un muestreo</a:t>
            </a:r>
            <a:endParaRPr lang="es-E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16113"/>
            <a:ext cx="2386012" cy="1397000"/>
          </a:xfrm>
        </p:spPr>
        <p:txBody>
          <a:bodyPr/>
          <a:lstStyle/>
          <a:p>
            <a:pPr eaLnBrk="1" hangingPunct="1"/>
            <a:r>
              <a:rPr lang="es-VE"/>
              <a:t>Preciso</a:t>
            </a:r>
          </a:p>
          <a:p>
            <a:pPr eaLnBrk="1" hangingPunct="1"/>
            <a:r>
              <a:rPr lang="es-VE"/>
              <a:t>Certero</a:t>
            </a:r>
            <a:endParaRPr lang="es-ES"/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4067175" y="2276475"/>
            <a:ext cx="43926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800"/>
              <a:t>REPRESENTATIVO</a:t>
            </a:r>
            <a:endParaRPr lang="es-ES" sz="2800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>
            <a:off x="2700338" y="2565400"/>
            <a:ext cx="1079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VE"/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900113" y="3860800"/>
            <a:ext cx="82089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800"/>
              <a:t>¿cómo obtenemos un muestreo representativo?</a:t>
            </a:r>
            <a:endParaRPr lang="es-ES" sz="2800"/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2549143" y="4608512"/>
            <a:ext cx="460851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400" dirty="0"/>
              <a:t>-Apropiado tamaño muestral</a:t>
            </a:r>
          </a:p>
          <a:p>
            <a:pPr>
              <a:spcBef>
                <a:spcPct val="50000"/>
              </a:spcBef>
            </a:pPr>
            <a:r>
              <a:rPr lang="es-VE" sz="2400" dirty="0"/>
              <a:t>-Muestreo aleatorio (no garantiza)</a:t>
            </a:r>
            <a:endParaRPr lang="es-E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0EBF7C-F4AF-4A09-A577-CF31E58F24C2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357158" y="857232"/>
            <a:ext cx="8501122" cy="138499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El TRUCO en el diseño de experimentos es construir una experiencia en que se </a:t>
            </a:r>
            <a:r>
              <a:rPr lang="es-VE" sz="28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ponga a prueba</a:t>
            </a:r>
            <a:r>
              <a:rPr lang="es-VE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la hipótesis nula. 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428728" y="4000504"/>
            <a:ext cx="485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3600" dirty="0">
                <a:latin typeface="Bradley Hand ITC" pitchFamily="66" charset="0"/>
              </a:rPr>
              <a:t>Variable causal</a:t>
            </a:r>
          </a:p>
          <a:p>
            <a:pPr>
              <a:buFont typeface="Arial" pitchFamily="34" charset="0"/>
              <a:buChar char="•"/>
            </a:pPr>
            <a:r>
              <a:rPr lang="es-VE" sz="3600" dirty="0">
                <a:latin typeface="Bradley Hand ITC" pitchFamily="66" charset="0"/>
              </a:rPr>
              <a:t>Variable respuesta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214314" y="3000372"/>
            <a:ext cx="878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3200" b="1" dirty="0">
                <a:latin typeface="Bradley Hand ITC" pitchFamily="66" charset="0"/>
              </a:rPr>
              <a:t>¿cuáles son los elementos de una hipótesis nula?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591071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8167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2206313" y="2240467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2227579" y="5403777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6315741" y="2261733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6398282" y="5403777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05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591071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8167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4239760" y="2208569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4261026" y="5371879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4239760" y="3202430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4239760" y="4289591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0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591071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8167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4893692" y="2208569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6358385" y="2208569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1852695" y="2208569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3428999" y="2208569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65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591071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8167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4723571" y="4398876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6347753" y="5598771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2017556" y="2219201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3110023" y="3269512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804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663079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5269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4758127" y="3094984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6081939" y="2100660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2174415" y="5141571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3503427" y="4171775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90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591071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5269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4572000" y="2112202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6081939" y="2100660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6193522" y="3429000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3588487" y="5613323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39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052260-6DBC-4B89-BCFE-2885996F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3" y="1973444"/>
            <a:ext cx="5624734" cy="421312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2D6109-DDDA-4BBF-81E1-F7E1CECAD742}"/>
              </a:ext>
            </a:extLst>
          </p:cNvPr>
          <p:cNvSpPr txBox="1"/>
          <p:nvPr/>
        </p:nvSpPr>
        <p:spPr>
          <a:xfrm>
            <a:off x="2328530" y="663079"/>
            <a:ext cx="44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¿Muestreo representativo?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DD9C0B-FE18-4585-B8CF-65BD52486DD6}"/>
              </a:ext>
            </a:extLst>
          </p:cNvPr>
          <p:cNvSpPr/>
          <p:nvPr/>
        </p:nvSpPr>
        <p:spPr>
          <a:xfrm>
            <a:off x="1552353" y="1815269"/>
            <a:ext cx="5917074" cy="45294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0B271B4-0019-40A7-A55E-176D42AA4481}"/>
              </a:ext>
            </a:extLst>
          </p:cNvPr>
          <p:cNvSpPr/>
          <p:nvPr/>
        </p:nvSpPr>
        <p:spPr>
          <a:xfrm>
            <a:off x="4572000" y="2112202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91BD23-1B3A-406A-AA80-010A707D54E8}"/>
              </a:ext>
            </a:extLst>
          </p:cNvPr>
          <p:cNvSpPr/>
          <p:nvPr/>
        </p:nvSpPr>
        <p:spPr>
          <a:xfrm>
            <a:off x="6621565" y="5383961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E432FB-48EF-4D63-82B5-028D7F55636C}"/>
              </a:ext>
            </a:extLst>
          </p:cNvPr>
          <p:cNvSpPr/>
          <p:nvPr/>
        </p:nvSpPr>
        <p:spPr>
          <a:xfrm>
            <a:off x="2801736" y="3489312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0BB96A-15E2-4628-B980-B93CB40FB488}"/>
              </a:ext>
            </a:extLst>
          </p:cNvPr>
          <p:cNvSpPr/>
          <p:nvPr/>
        </p:nvSpPr>
        <p:spPr>
          <a:xfrm>
            <a:off x="1844693" y="2112202"/>
            <a:ext cx="621948" cy="587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0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EF9D2C-4C31-49F8-BA63-296A34925561}"/>
              </a:ext>
            </a:extLst>
          </p:cNvPr>
          <p:cNvSpPr txBox="1"/>
          <p:nvPr/>
        </p:nvSpPr>
        <p:spPr>
          <a:xfrm>
            <a:off x="212651" y="106326"/>
            <a:ext cx="6177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Tipos de Muestreo: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Muestreo aleatorio simple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Muestreo aleatorio sistemático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Muestreo ordenado sistemático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Muestreo aleatorio estratificado 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Muestreo aleatorio de doble etapa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9F0F4F-A6CC-4D77-9445-A3D15F4A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88840"/>
            <a:ext cx="2842266" cy="39849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F3347B-EB1C-48C3-94BC-13E1E4AA6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83" y="1988840"/>
            <a:ext cx="3182217" cy="39849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6BC30F-792D-4D43-A8AB-DA380A901F04}"/>
              </a:ext>
            </a:extLst>
          </p:cNvPr>
          <p:cNvSpPr txBox="1"/>
          <p:nvPr/>
        </p:nvSpPr>
        <p:spPr>
          <a:xfrm>
            <a:off x="107504" y="5973795"/>
            <a:ext cx="284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46 procedimientos de muestreo</a:t>
            </a:r>
          </a:p>
          <a:p>
            <a:r>
              <a:rPr lang="es-MX" sz="1400" dirty="0"/>
              <a:t>Paquete “</a:t>
            </a:r>
            <a:r>
              <a:rPr lang="es-MX" sz="1400" dirty="0" err="1"/>
              <a:t>sampling</a:t>
            </a:r>
            <a:r>
              <a:rPr lang="es-MX" sz="1400" dirty="0"/>
              <a:t>” en 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F6B702-4C50-4AA5-A9A8-1E1AD4F0158B}"/>
              </a:ext>
            </a:extLst>
          </p:cNvPr>
          <p:cNvSpPr txBox="1"/>
          <p:nvPr/>
        </p:nvSpPr>
        <p:spPr>
          <a:xfrm>
            <a:off x="3031747" y="6092899"/>
            <a:ext cx="442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Clásico en Ciencias Ambientales (propuso BACI)</a:t>
            </a:r>
          </a:p>
        </p:txBody>
      </p:sp>
    </p:spTree>
    <p:extLst>
      <p:ext uri="{BB962C8B-B14F-4D97-AF65-F5344CB8AC3E}">
        <p14:creationId xmlns:p14="http://schemas.microsoft.com/office/powerpoint/2010/main" val="290226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977" y="1071546"/>
            <a:ext cx="3857652" cy="5429288"/>
          </a:xfrm>
          <a:prstGeom prst="rect">
            <a:avLst/>
          </a:prstGeom>
          <a:solidFill>
            <a:schemeClr val="accent4">
              <a:alpha val="61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angle 4"/>
          <p:cNvSpPr/>
          <p:nvPr/>
        </p:nvSpPr>
        <p:spPr>
          <a:xfrm>
            <a:off x="4929190" y="1071546"/>
            <a:ext cx="3857652" cy="5429288"/>
          </a:xfrm>
          <a:prstGeom prst="rect">
            <a:avLst/>
          </a:prstGeom>
          <a:solidFill>
            <a:schemeClr val="accent3">
              <a:alpha val="5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785786" y="1428736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TENDENCIA CENTRAL </a:t>
            </a:r>
            <a:endParaRPr lang="es-MX" dirty="0"/>
          </a:p>
        </p:txBody>
      </p:sp>
      <p:sp>
        <p:nvSpPr>
          <p:cNvPr id="9" name="TextBox 8"/>
          <p:cNvSpPr txBox="1"/>
          <p:nvPr/>
        </p:nvSpPr>
        <p:spPr>
          <a:xfrm>
            <a:off x="1000100" y="3929066"/>
            <a:ext cx="24288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Media (</a:t>
            </a:r>
            <a:r>
              <a:rPr lang="el-GR" sz="2000" b="1" dirty="0"/>
              <a:t>μ</a:t>
            </a:r>
            <a:r>
              <a:rPr lang="es-MX" sz="2000" b="1" dirty="0"/>
              <a:t>)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/>
              <a:t>Mediana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 err="1"/>
              <a:t>Quantiles</a:t>
            </a:r>
            <a:endParaRPr lang="es-MX" sz="2000" b="1" dirty="0"/>
          </a:p>
          <a:p>
            <a:pPr algn="ctr"/>
            <a:endParaRPr lang="es-MX" sz="2000" b="1" dirty="0"/>
          </a:p>
          <a:p>
            <a:pPr algn="ctr"/>
            <a:r>
              <a:rPr lang="es-MX" sz="2000" b="1" dirty="0"/>
              <a:t>Moda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2132" y="141659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DISPERSIÓN Y FORMA</a:t>
            </a:r>
            <a:endParaRPr lang="es-MX" dirty="0"/>
          </a:p>
        </p:txBody>
      </p:sp>
      <p:sp>
        <p:nvSpPr>
          <p:cNvPr id="11" name="TextBox 10"/>
          <p:cNvSpPr txBox="1"/>
          <p:nvPr/>
        </p:nvSpPr>
        <p:spPr>
          <a:xfrm>
            <a:off x="5214942" y="3445018"/>
            <a:ext cx="32147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Rango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/>
              <a:t>Desviación estándar (</a:t>
            </a:r>
            <a:r>
              <a:rPr lang="el-GR" sz="2000" b="1" dirty="0"/>
              <a:t>σ</a:t>
            </a:r>
            <a:r>
              <a:rPr lang="es-MX" sz="2000" b="1" dirty="0"/>
              <a:t>)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/>
              <a:t>Varianza (</a:t>
            </a:r>
            <a:r>
              <a:rPr lang="el-GR" sz="2000" b="1" dirty="0"/>
              <a:t>σ</a:t>
            </a:r>
            <a:r>
              <a:rPr lang="es-MX" sz="2000" b="1" baseline="30000" dirty="0"/>
              <a:t>2</a:t>
            </a:r>
            <a:r>
              <a:rPr lang="es-MX" sz="2000" b="1" dirty="0"/>
              <a:t>)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/>
              <a:t>Coeficiente de variación</a:t>
            </a:r>
          </a:p>
          <a:p>
            <a:pPr algn="ctr"/>
            <a:endParaRPr lang="es-MX" sz="2000" b="1" dirty="0"/>
          </a:p>
          <a:p>
            <a:pPr algn="ctr"/>
            <a:r>
              <a:rPr lang="es-MX" sz="2000" b="1" dirty="0" err="1"/>
              <a:t>Curtosis</a:t>
            </a:r>
            <a:r>
              <a:rPr lang="es-MX" sz="2000" b="1" dirty="0"/>
              <a:t> y Simetría</a:t>
            </a:r>
          </a:p>
          <a:p>
            <a:pPr algn="ctr"/>
            <a:endParaRPr lang="es-MX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0100" y="2034123"/>
            <a:ext cx="24288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Resumen el nivel o punto central de una distribución de frecuencias.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71214" y="1962364"/>
            <a:ext cx="357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Indican cuan dispersos o juntos están los datos alrededor de un valor central. Medida de la variabilidad.</a:t>
            </a:r>
            <a:endParaRPr lang="es-MX"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2018876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media aritmética es el parámetro de tendencia central mas conocido, y comúnmente se le llama media o promedio. Es el valor que resume el valor de la variable X.</a:t>
            </a:r>
            <a:endParaRPr lang="es-MX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aphicFrame>
        <p:nvGraphicFramePr>
          <p:cNvPr id="34817" name="Object 1"/>
          <p:cNvGraphicFramePr>
            <a:graphicFrameLocks noChangeAspect="1"/>
          </p:cNvGraphicFramePr>
          <p:nvPr/>
        </p:nvGraphicFramePr>
        <p:xfrm>
          <a:off x="785786" y="3376198"/>
          <a:ext cx="1571636" cy="1416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08" imgH="609336" progId="Equation.3">
                  <p:embed/>
                </p:oleObj>
              </mc:Choice>
              <mc:Fallback>
                <p:oleObj name="Equation" r:id="rId2" imgW="672808" imgH="609336" progId="Equation.3">
                  <p:embed/>
                  <p:pic>
                    <p:nvPicPr>
                      <p:cNvPr id="3481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3376198"/>
                        <a:ext cx="1571636" cy="14166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5720" y="1000108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Media aritmética</a:t>
            </a:r>
            <a:endParaRPr lang="es-MX" sz="2400" b="1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57224" y="5019272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4991562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000364" y="3786190"/>
            <a:ext cx="2214578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(no sesgado) de </a:t>
            </a:r>
            <a:r>
              <a:rPr lang="el-GR" sz="1600" dirty="0"/>
              <a:t>μ</a:t>
            </a:r>
            <a:r>
              <a:rPr lang="es-MX" sz="1600" dirty="0"/>
              <a:t> es: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788609" y="3380527"/>
          <a:ext cx="154305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609600" progId="Equation.3">
                  <p:embed/>
                </p:oleObj>
              </mc:Choice>
              <mc:Fallback>
                <p:oleObj name="Equation" r:id="rId4" imgW="685800" imgH="609600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8609" y="3380527"/>
                        <a:ext cx="1543050" cy="1377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6286512" y="4590644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071670" y="4733520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785918" y="3161884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786578" y="3233322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/>
          <p:cNvSpPr>
            <a:spLocks noGrp="1"/>
          </p:cNvSpPr>
          <p:nvPr>
            <p:ph type="title"/>
          </p:nvPr>
        </p:nvSpPr>
        <p:spPr>
          <a:xfrm>
            <a:off x="35496" y="908720"/>
            <a:ext cx="8229600" cy="1066800"/>
          </a:xfrm>
        </p:spPr>
        <p:txBody>
          <a:bodyPr/>
          <a:lstStyle/>
          <a:p>
            <a:pPr algn="l" eaLnBrk="1" hangingPunct="1"/>
            <a:r>
              <a:rPr lang="es-VE" dirty="0"/>
              <a:t>Variables en ciencias naturales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5720" y="2857496"/>
            <a:ext cx="8715436" cy="178595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s-VE" sz="4400" dirty="0"/>
              <a:t>Es una propiedad en la que cada elemento de una población difiere en cierto modo.</a:t>
            </a:r>
          </a:p>
          <a:p>
            <a:pPr lvl="8" algn="r">
              <a:buFontTx/>
              <a:buNone/>
              <a:defRPr/>
            </a:pPr>
            <a:r>
              <a:rPr lang="es-VE" dirty="0">
                <a:solidFill>
                  <a:sysClr val="windowText" lastClr="000000"/>
                </a:solidFill>
              </a:rPr>
              <a:t>		</a:t>
            </a:r>
          </a:p>
          <a:p>
            <a:pPr lvl="8" algn="r">
              <a:buFontTx/>
              <a:buNone/>
              <a:defRPr/>
            </a:pPr>
            <a:endParaRPr lang="es-VE" dirty="0">
              <a:solidFill>
                <a:sysClr val="windowText" lastClr="000000"/>
              </a:solidFill>
            </a:endParaRPr>
          </a:p>
          <a:p>
            <a:pPr lvl="8" algn="r">
              <a:buFontTx/>
              <a:buNone/>
              <a:defRPr/>
            </a:pPr>
            <a:r>
              <a:rPr lang="es-VE" sz="2300" dirty="0" err="1">
                <a:solidFill>
                  <a:schemeClr val="tx1"/>
                </a:solidFill>
              </a:rPr>
              <a:t>Sokal</a:t>
            </a:r>
            <a:r>
              <a:rPr lang="es-VE" sz="2300" dirty="0">
                <a:solidFill>
                  <a:schemeClr val="tx1"/>
                </a:solidFill>
              </a:rPr>
              <a:t> y </a:t>
            </a:r>
            <a:r>
              <a:rPr lang="es-VE" sz="2300" dirty="0" err="1">
                <a:solidFill>
                  <a:schemeClr val="tx1"/>
                </a:solidFill>
              </a:rPr>
              <a:t>Rohlf</a:t>
            </a:r>
            <a:r>
              <a:rPr lang="es-VE" sz="2300" dirty="0">
                <a:solidFill>
                  <a:schemeClr val="tx1"/>
                </a:solidFill>
              </a:rPr>
              <a:t> (1995)</a:t>
            </a:r>
          </a:p>
          <a:p>
            <a:pPr lvl="8" algn="r">
              <a:buFontTx/>
              <a:buNone/>
              <a:defRPr/>
            </a:pPr>
            <a:r>
              <a:rPr lang="es-VE" sz="2300" dirty="0">
                <a:solidFill>
                  <a:schemeClr val="tx1"/>
                </a:solidFill>
              </a:rPr>
              <a:t>				</a:t>
            </a:r>
            <a:r>
              <a:rPr lang="es-VE" sz="2300" dirty="0" err="1">
                <a:solidFill>
                  <a:schemeClr val="tx1"/>
                </a:solidFill>
              </a:rPr>
              <a:t>Quinn</a:t>
            </a:r>
            <a:r>
              <a:rPr lang="es-VE" sz="2300" dirty="0">
                <a:solidFill>
                  <a:schemeClr val="tx1"/>
                </a:solidFill>
              </a:rPr>
              <a:t> &amp; </a:t>
            </a:r>
            <a:r>
              <a:rPr lang="es-VE" sz="2300" dirty="0" err="1">
                <a:solidFill>
                  <a:schemeClr val="tx1"/>
                </a:solidFill>
              </a:rPr>
              <a:t>Keough</a:t>
            </a:r>
            <a:r>
              <a:rPr lang="es-VE" sz="2300" dirty="0">
                <a:solidFill>
                  <a:schemeClr val="tx1"/>
                </a:solidFill>
              </a:rPr>
              <a:t> (2002)</a:t>
            </a:r>
          </a:p>
          <a:p>
            <a:pPr lvl="8">
              <a:buFontTx/>
              <a:buNone/>
              <a:defRPr/>
            </a:pPr>
            <a:endParaRPr lang="es-VE" sz="2300" dirty="0">
              <a:solidFill>
                <a:schemeClr val="tx1"/>
              </a:solidFill>
            </a:endParaRPr>
          </a:p>
        </p:txBody>
      </p:sp>
      <p:sp>
        <p:nvSpPr>
          <p:cNvPr id="13316" name="6 CuadroTexto"/>
          <p:cNvSpPr txBox="1">
            <a:spLocks noChangeArrowheads="1"/>
          </p:cNvSpPr>
          <p:nvPr/>
        </p:nvSpPr>
        <p:spPr bwMode="auto">
          <a:xfrm>
            <a:off x="214313" y="2047869"/>
            <a:ext cx="4786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800" dirty="0"/>
              <a:t>¿qué es un variable?</a:t>
            </a:r>
            <a:endParaRPr lang="es-VE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571612"/>
            <a:ext cx="8215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mediana se define como el valor central de una serie de valores ordenados. Es decir hay el mismo número de observaciones menores que la mediana que mayores que la mediana. </a:t>
            </a:r>
          </a:p>
          <a:p>
            <a:endParaRPr lang="es-ES" dirty="0"/>
          </a:p>
          <a:p>
            <a:r>
              <a:rPr lang="es-ES" dirty="0"/>
              <a:t>La median se obtiene ordenando los valores de Xi de menor a mayor y calculando:</a:t>
            </a:r>
            <a:endParaRPr lang="es-MX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357158" y="928670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Mediana</a:t>
            </a:r>
            <a:endParaRPr lang="es-MX" sz="2400" b="1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57224" y="5019272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4991562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143240" y="4019140"/>
            <a:ext cx="1928826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la mediana es: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643702" y="4590644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857356" y="4572008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1472" y="3977350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 = X</a:t>
            </a:r>
            <a:r>
              <a:rPr lang="es-ES" sz="2800" baseline="-25000" dirty="0"/>
              <a:t>(N + 1)/2</a:t>
            </a:r>
            <a:endParaRPr lang="es-MX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929322" y="3956776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 = X</a:t>
            </a:r>
            <a:r>
              <a:rPr lang="es-ES" sz="2800" baseline="-25000" dirty="0"/>
              <a:t>(n + 1)/2</a:t>
            </a:r>
            <a:endParaRPr lang="es-MX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57224" y="5715016"/>
            <a:ext cx="807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En una población donde N es un número entero impar, (N + 1) /2 será un número entero. En una población donde N es un número par, (N + 1) /2 y M será el valor medio entre los dos valores de M correspondientes.</a:t>
            </a:r>
            <a:endParaRPr lang="es-MX" sz="1600" dirty="0"/>
          </a:p>
        </p:txBody>
      </p:sp>
      <p:sp>
        <p:nvSpPr>
          <p:cNvPr id="16" name="7-Point Star 22"/>
          <p:cNvSpPr/>
          <p:nvPr/>
        </p:nvSpPr>
        <p:spPr>
          <a:xfrm>
            <a:off x="807744" y="5619720"/>
            <a:ext cx="142876" cy="144000"/>
          </a:xfrm>
          <a:prstGeom prst="star7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1375479"/>
            <a:ext cx="8643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</a:t>
            </a:r>
            <a:r>
              <a:rPr lang="es-ES" dirty="0" err="1"/>
              <a:t>cuantiles</a:t>
            </a:r>
            <a:r>
              <a:rPr lang="es-ES" dirty="0"/>
              <a:t> son valores de una serie de datos ordenados que la separan en diversas fracciones. De la misma manera que la mediana la divide a la mitad, los </a:t>
            </a:r>
            <a:r>
              <a:rPr lang="es-ES" dirty="0" err="1"/>
              <a:t>cuantiles</a:t>
            </a:r>
            <a:r>
              <a:rPr lang="es-ES" dirty="0"/>
              <a:t> la dividen en, por ejemplo, el 30 % mas bajo de los datos. </a:t>
            </a:r>
            <a:endParaRPr lang="es-MX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85720" y="714356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Cuantiles</a:t>
            </a:r>
            <a:endParaRPr lang="es-MX" sz="2400" b="1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71538" y="6000768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5947966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1868" y="4572008"/>
            <a:ext cx="1928826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un </a:t>
            </a:r>
            <a:r>
              <a:rPr lang="es-MX" sz="1600" dirty="0" err="1"/>
              <a:t>cuartil</a:t>
            </a:r>
            <a:r>
              <a:rPr lang="es-MX" sz="1600" dirty="0"/>
              <a:t> es: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929454" y="5572140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071670" y="5643578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2910" y="4143380"/>
            <a:ext cx="2643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Q</a:t>
            </a:r>
            <a:r>
              <a:rPr lang="es-ES" sz="2800" baseline="-25000" dirty="0"/>
              <a:t>1</a:t>
            </a:r>
            <a:r>
              <a:rPr lang="es-ES" sz="2800" dirty="0"/>
              <a:t> = X </a:t>
            </a:r>
            <a:r>
              <a:rPr lang="es-ES" sz="2800" baseline="-25000" dirty="0"/>
              <a:t>(N + 1)/4</a:t>
            </a:r>
            <a:endParaRPr lang="es-MX" sz="2800" dirty="0"/>
          </a:p>
          <a:p>
            <a:endParaRPr lang="es-ES" sz="2800" dirty="0"/>
          </a:p>
          <a:p>
            <a:r>
              <a:rPr lang="es-ES" sz="2800" dirty="0"/>
              <a:t>Q</a:t>
            </a:r>
            <a:r>
              <a:rPr lang="es-ES" sz="2800" baseline="-25000" dirty="0"/>
              <a:t>3</a:t>
            </a:r>
            <a:r>
              <a:rPr lang="es-ES" sz="2800" dirty="0"/>
              <a:t> = X </a:t>
            </a:r>
            <a:r>
              <a:rPr lang="es-ES" sz="2800" baseline="-25000" dirty="0"/>
              <a:t>(N + 1) – Q1</a:t>
            </a:r>
            <a:endParaRPr lang="es-MX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57158" y="2518487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Cuando se trata de dividir los datos en cuatro partes iguales de 25%, se habla de </a:t>
            </a:r>
            <a:r>
              <a:rPr lang="es-ES" dirty="0" err="1"/>
              <a:t>cuartiles</a:t>
            </a:r>
            <a:r>
              <a:rPr lang="es-ES" dirty="0"/>
              <a:t>. El primer </a:t>
            </a:r>
            <a:r>
              <a:rPr lang="es-ES" dirty="0" err="1"/>
              <a:t>cuartil</a:t>
            </a:r>
            <a:r>
              <a:rPr lang="es-ES" dirty="0"/>
              <a:t> (Q</a:t>
            </a:r>
            <a:r>
              <a:rPr lang="es-ES" baseline="-25000" dirty="0"/>
              <a:t>1</a:t>
            </a:r>
            <a:r>
              <a:rPr lang="es-ES" dirty="0"/>
              <a:t>) es el 25% mas bajo de los datos; el segundo </a:t>
            </a:r>
            <a:r>
              <a:rPr lang="es-ES" dirty="0" err="1"/>
              <a:t>cuartil</a:t>
            </a:r>
            <a:r>
              <a:rPr lang="es-ES" dirty="0"/>
              <a:t> (Q</a:t>
            </a:r>
            <a:r>
              <a:rPr lang="es-ES" baseline="-25000" dirty="0"/>
              <a:t>2</a:t>
            </a:r>
            <a:r>
              <a:rPr lang="es-ES" dirty="0"/>
              <a:t>) es la mediana; el tercer </a:t>
            </a:r>
            <a:r>
              <a:rPr lang="es-ES" dirty="0" err="1"/>
              <a:t>quartil</a:t>
            </a:r>
            <a:r>
              <a:rPr lang="es-ES" dirty="0"/>
              <a:t> (Q</a:t>
            </a:r>
            <a:r>
              <a:rPr lang="es-ES" baseline="-25000" dirty="0"/>
              <a:t>3</a:t>
            </a:r>
            <a:r>
              <a:rPr lang="es-ES" dirty="0"/>
              <a:t>) es el primer 25% mas el segundo 25% mas el tercer 25%, o sea el 75% mas bajo de los datos.</a:t>
            </a:r>
            <a:endParaRPr lang="es-MX" dirty="0"/>
          </a:p>
        </p:txBody>
      </p:sp>
      <p:sp>
        <p:nvSpPr>
          <p:cNvPr id="18" name="TextBox 17"/>
          <p:cNvSpPr txBox="1"/>
          <p:nvPr/>
        </p:nvSpPr>
        <p:spPr>
          <a:xfrm>
            <a:off x="5929322" y="4143380"/>
            <a:ext cx="2643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Q</a:t>
            </a:r>
            <a:r>
              <a:rPr lang="es-ES" sz="2800" baseline="-25000" dirty="0"/>
              <a:t>1</a:t>
            </a:r>
            <a:r>
              <a:rPr lang="es-ES" sz="2800" dirty="0"/>
              <a:t> = X </a:t>
            </a:r>
            <a:r>
              <a:rPr lang="es-ES" sz="2800" baseline="-25000" dirty="0"/>
              <a:t>(n + 1)/4</a:t>
            </a:r>
            <a:endParaRPr lang="es-MX" sz="2800" dirty="0"/>
          </a:p>
          <a:p>
            <a:endParaRPr lang="es-ES" sz="2800" dirty="0"/>
          </a:p>
          <a:p>
            <a:r>
              <a:rPr lang="es-ES" sz="2800" dirty="0"/>
              <a:t>Q</a:t>
            </a:r>
            <a:r>
              <a:rPr lang="es-ES" sz="2800" baseline="-25000" dirty="0"/>
              <a:t>3</a:t>
            </a:r>
            <a:r>
              <a:rPr lang="es-ES" sz="2800" dirty="0"/>
              <a:t> = X </a:t>
            </a:r>
            <a:r>
              <a:rPr lang="es-ES" sz="2800" baseline="-25000" dirty="0"/>
              <a:t>(n + 1) – Q1</a:t>
            </a:r>
            <a:endParaRPr lang="es-MX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1362662"/>
            <a:ext cx="8215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moda se define como el valor de la variable más frecuente. Existen distribuciones de frecuencias con una moda, dos modas (</a:t>
            </a:r>
            <a:r>
              <a:rPr lang="es-ES" dirty="0" err="1"/>
              <a:t>bi</a:t>
            </a:r>
            <a:r>
              <a:rPr lang="es-ES" dirty="0"/>
              <a:t>-modal), o mas modas (multimodal), o bien, sin moda. </a:t>
            </a:r>
            <a:endParaRPr lang="es-MX" dirty="0"/>
          </a:p>
        </p:txBody>
      </p:sp>
      <p:sp>
        <p:nvSpPr>
          <p:cNvPr id="7" name="TextBox 6"/>
          <p:cNvSpPr txBox="1"/>
          <p:nvPr/>
        </p:nvSpPr>
        <p:spPr>
          <a:xfrm>
            <a:off x="285720" y="714356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Moda</a:t>
            </a:r>
            <a:endParaRPr lang="es-MX" sz="2400" b="1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71538" y="3838992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60" y="378619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1868" y="2857496"/>
            <a:ext cx="1928826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la moda es: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10" y="2857496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 = </a:t>
            </a:r>
            <a:r>
              <a:rPr lang="es-ES" sz="2800" dirty="0" err="1"/>
              <a:t>X</a:t>
            </a:r>
            <a:r>
              <a:rPr lang="es-ES" sz="2800" baseline="-25000" dirty="0" err="1"/>
              <a:t>f</a:t>
            </a:r>
            <a:r>
              <a:rPr lang="es-ES" sz="2800" baseline="-25000" dirty="0"/>
              <a:t>(x) </a:t>
            </a:r>
            <a:r>
              <a:rPr lang="es-ES" sz="2800" baseline="-25000" dirty="0" err="1"/>
              <a:t>maxima</a:t>
            </a:r>
            <a:endParaRPr lang="es-MX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929322" y="2857496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 = </a:t>
            </a:r>
            <a:r>
              <a:rPr lang="es-ES" sz="2800" dirty="0" err="1"/>
              <a:t>X</a:t>
            </a:r>
            <a:r>
              <a:rPr lang="es-ES" sz="2800" baseline="-25000" dirty="0" err="1"/>
              <a:t>f</a:t>
            </a:r>
            <a:r>
              <a:rPr lang="es-ES" sz="2800" baseline="-25000" dirty="0"/>
              <a:t>(x) </a:t>
            </a:r>
            <a:r>
              <a:rPr lang="es-ES" sz="2800" baseline="-25000" dirty="0" err="1"/>
              <a:t>maxima</a:t>
            </a:r>
            <a:endParaRPr lang="es-MX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57224" y="5034519"/>
            <a:ext cx="7858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Cuando se tienen dos modas separadas por una serie de valores de X</a:t>
            </a:r>
            <a:r>
              <a:rPr lang="es-ES" sz="1600" baseline="-25000" dirty="0"/>
              <a:t>i</a:t>
            </a:r>
            <a:r>
              <a:rPr lang="es-ES" sz="1600" dirty="0"/>
              <a:t>, entonces se puede hablar de una moda mayor y una menor, refiriéndose como mayor y menor al valor de la frecuencia y no al valor de X</a:t>
            </a:r>
            <a:r>
              <a:rPr lang="es-ES" sz="1600" baseline="-25000" dirty="0"/>
              <a:t>i</a:t>
            </a:r>
            <a:r>
              <a:rPr lang="es-ES" sz="1600" dirty="0"/>
              <a:t>. Cuando se tienen dos modas iguales juntas, la moda es el valor intermedio entre los dos valores de X</a:t>
            </a:r>
            <a:r>
              <a:rPr lang="es-ES" sz="1600" baseline="-25000" dirty="0"/>
              <a:t>i</a:t>
            </a:r>
            <a:r>
              <a:rPr lang="es-ES" sz="1600" dirty="0"/>
              <a:t> consecutivos o contiguos.</a:t>
            </a:r>
            <a:endParaRPr lang="es-MX" sz="1600" dirty="0"/>
          </a:p>
        </p:txBody>
      </p:sp>
      <p:sp>
        <p:nvSpPr>
          <p:cNvPr id="13" name="7-Point Star 22"/>
          <p:cNvSpPr/>
          <p:nvPr/>
        </p:nvSpPr>
        <p:spPr>
          <a:xfrm>
            <a:off x="755576" y="5013176"/>
            <a:ext cx="142876" cy="144000"/>
          </a:xfrm>
          <a:prstGeom prst="star7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2018876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rango es la diferencia entre el valor máximo y el mínimo de la variable X</a:t>
            </a:r>
            <a:r>
              <a:rPr lang="es-ES" baseline="-25000" dirty="0"/>
              <a:t>i</a:t>
            </a:r>
            <a:r>
              <a:rPr lang="es-ES" dirty="0"/>
              <a:t>. Si los datos son ordenados de menor a mayor (como con la mediana), el rango se define como:</a:t>
            </a:r>
            <a:endParaRPr lang="es-MX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85720" y="1000108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Rango</a:t>
            </a:r>
            <a:endParaRPr lang="es-MX" sz="2400" b="1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00100" y="3947702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3894900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1868" y="3109082"/>
            <a:ext cx="1928826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rango es: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072330" y="3590512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428860" y="3661950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0034" y="3161884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Rango = X</a:t>
            </a:r>
            <a:r>
              <a:rPr lang="es-ES" sz="2800" baseline="-25000" dirty="0"/>
              <a:t>N</a:t>
            </a:r>
            <a:r>
              <a:rPr lang="es-ES" sz="2800" dirty="0"/>
              <a:t> – X</a:t>
            </a:r>
            <a:r>
              <a:rPr lang="es-ES" sz="2800" baseline="-25000" dirty="0"/>
              <a:t>1</a:t>
            </a:r>
            <a:endParaRPr lang="es-MX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715008" y="3090446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Rango = </a:t>
            </a:r>
            <a:r>
              <a:rPr lang="es-ES" sz="2800" dirty="0" err="1"/>
              <a:t>X</a:t>
            </a:r>
            <a:r>
              <a:rPr lang="es-ES" sz="2800" baseline="-25000" dirty="0" err="1"/>
              <a:t>n</a:t>
            </a:r>
            <a:r>
              <a:rPr lang="es-ES" sz="2800" dirty="0"/>
              <a:t> – X</a:t>
            </a:r>
            <a:r>
              <a:rPr lang="es-ES" sz="2800" baseline="-25000" dirty="0"/>
              <a:t>1</a:t>
            </a:r>
            <a:endParaRPr lang="es-MX" sz="2800" dirty="0"/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000100" y="5805090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6512" y="5752288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71868" y="4966470"/>
            <a:ext cx="1928826" cy="830997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rango </a:t>
            </a:r>
            <a:r>
              <a:rPr lang="es-MX" sz="1600" dirty="0" err="1"/>
              <a:t>intercuartil</a:t>
            </a:r>
            <a:r>
              <a:rPr lang="es-MX" sz="1600" dirty="0"/>
              <a:t> es: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072330" y="5447900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28860" y="5519338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0034" y="5019272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RIQ = X</a:t>
            </a:r>
            <a:r>
              <a:rPr lang="es-ES" sz="2800" baseline="-25000" dirty="0"/>
              <a:t>Q3</a:t>
            </a:r>
            <a:r>
              <a:rPr lang="es-ES" sz="2800" dirty="0"/>
              <a:t> – X</a:t>
            </a:r>
            <a:r>
              <a:rPr lang="es-ES" sz="2800" baseline="-25000" dirty="0"/>
              <a:t>Q1</a:t>
            </a:r>
            <a:endParaRPr lang="es-MX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8" y="4947834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RIQ = X</a:t>
            </a:r>
            <a:r>
              <a:rPr lang="es-ES" sz="2800" baseline="-25000" dirty="0"/>
              <a:t>Q3</a:t>
            </a:r>
            <a:r>
              <a:rPr lang="es-ES" sz="2800" dirty="0"/>
              <a:t> – X</a:t>
            </a:r>
            <a:r>
              <a:rPr lang="es-ES" sz="2800" baseline="-25000" dirty="0"/>
              <a:t>Q1</a:t>
            </a:r>
            <a:endParaRPr lang="es-MX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1643050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una medida de dispersión que provee información sobre la magnitud de las distancias promedio de todos los valores X</a:t>
            </a:r>
            <a:r>
              <a:rPr lang="es-ES" baseline="-25000" dirty="0"/>
              <a:t>i</a:t>
            </a:r>
            <a:r>
              <a:rPr lang="es-ES" dirty="0"/>
              <a:t> de la media; es decir, nos dice cuan dispersos están los datos alrededor de un parámetro de tendencia central. </a:t>
            </a:r>
            <a:endParaRPr lang="es-MX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85720" y="1000108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Varianza</a:t>
            </a:r>
            <a:endParaRPr lang="es-MX" sz="2400" b="1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42976" y="4519206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4491496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1868" y="3429000"/>
            <a:ext cx="1928826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</a:t>
            </a:r>
            <a:r>
              <a:rPr lang="el-GR" sz="1600" dirty="0"/>
              <a:t>σ</a:t>
            </a:r>
            <a:r>
              <a:rPr lang="es-MX" sz="1600" baseline="30000" dirty="0"/>
              <a:t>2</a:t>
            </a:r>
            <a:r>
              <a:rPr lang="es-MX" sz="1600" dirty="0"/>
              <a:t> es: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715140" y="4071942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714612" y="4071942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928926" y="3030245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929586" y="2857496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aphicFrame>
        <p:nvGraphicFramePr>
          <p:cNvPr id="41988" name="Object 4"/>
          <p:cNvGraphicFramePr>
            <a:graphicFrameLocks noChangeAspect="1"/>
          </p:cNvGraphicFramePr>
          <p:nvPr/>
        </p:nvGraphicFramePr>
        <p:xfrm>
          <a:off x="642911" y="3143248"/>
          <a:ext cx="2714643" cy="1009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431800" progId="Equation.3">
                  <p:embed/>
                </p:oleObj>
              </mc:Choice>
              <mc:Fallback>
                <p:oleObj name="Equation" r:id="rId2" imgW="1155700" imgH="431800" progId="Equation.3">
                  <p:embed/>
                  <p:pic>
                    <p:nvPicPr>
                      <p:cNvPr id="419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1" y="3143248"/>
                        <a:ext cx="2714643" cy="10095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5643570" y="3071810"/>
          <a:ext cx="2714644" cy="1081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68400" imgH="469900" progId="Equation.3">
                  <p:embed/>
                </p:oleObj>
              </mc:Choice>
              <mc:Fallback>
                <p:oleObj name="Equation" r:id="rId4" imgW="1168400" imgH="469900" progId="Equation.3">
                  <p:embed/>
                  <p:pic>
                    <p:nvPicPr>
                      <p:cNvPr id="419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3071810"/>
                        <a:ext cx="2714644" cy="1081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071538" y="5423616"/>
            <a:ext cx="7429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El denominador en la varianza poblacional es N mientras que para la </a:t>
            </a:r>
            <a:r>
              <a:rPr lang="es-ES" sz="1600" dirty="0" err="1"/>
              <a:t>muestral</a:t>
            </a:r>
            <a:r>
              <a:rPr lang="es-ES" sz="1600" dirty="0"/>
              <a:t> es n-1. Esto es porque si se utiliza N para calcular el estadístico de la varianza se obtienen valores sesgados de la varianza poblacional. Por ello se divide entre los grados de libertad (</a:t>
            </a:r>
            <a:r>
              <a:rPr lang="es-ES" sz="1600" dirty="0" err="1"/>
              <a:t>gl</a:t>
            </a:r>
            <a:r>
              <a:rPr lang="es-ES" sz="1600" dirty="0"/>
              <a:t> = n-1).</a:t>
            </a:r>
            <a:endParaRPr lang="es-MX" sz="1600" dirty="0"/>
          </a:p>
        </p:txBody>
      </p:sp>
      <p:sp>
        <p:nvSpPr>
          <p:cNvPr id="24" name="Oval 23"/>
          <p:cNvSpPr/>
          <p:nvPr/>
        </p:nvSpPr>
        <p:spPr>
          <a:xfrm>
            <a:off x="6858016" y="3643314"/>
            <a:ext cx="928694" cy="7143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7-Point Star 22"/>
          <p:cNvSpPr/>
          <p:nvPr/>
        </p:nvSpPr>
        <p:spPr>
          <a:xfrm>
            <a:off x="928662" y="5429264"/>
            <a:ext cx="142876" cy="144000"/>
          </a:xfrm>
          <a:prstGeom prst="star7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5643570" y="3143248"/>
          <a:ext cx="2760472" cy="114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9200" imgH="508000" progId="Equation.3">
                  <p:embed/>
                </p:oleObj>
              </mc:Choice>
              <mc:Fallback>
                <p:oleObj name="Equation" r:id="rId2" imgW="1219200" imgH="508000" progId="Equation.3">
                  <p:embed/>
                  <p:pic>
                    <p:nvPicPr>
                      <p:cNvPr id="471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70" y="3143248"/>
                        <a:ext cx="2760472" cy="1143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500034" y="3214686"/>
          <a:ext cx="2714644" cy="109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47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3214686"/>
                        <a:ext cx="2714644" cy="10901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8596" y="1571612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unidades de todos los parámetros vistos hasta ahora son las mismas unidades que las de la variable, excepto las de la varianza que son las unidades de X</a:t>
            </a:r>
            <a:r>
              <a:rPr lang="es-ES" baseline="-25000" dirty="0"/>
              <a:t>i</a:t>
            </a:r>
            <a:r>
              <a:rPr lang="es-ES" dirty="0"/>
              <a:t> al cuadrado. Para poder tener un parámetro de dispersión en las mismas unidades que la variable, se utiliza la desviación estándar. </a:t>
            </a:r>
            <a:endParaRPr lang="es-MX" dirty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85720" y="857232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Desviación estándar</a:t>
            </a:r>
            <a:endParaRPr lang="es-MX" sz="2400" b="1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42976" y="4519206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4491496"/>
            <a:ext cx="15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  <a:endParaRPr lang="es-MX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00430" y="3429000"/>
            <a:ext cx="1928826" cy="584775"/>
          </a:xfrm>
          <a:prstGeom prst="rect">
            <a:avLst/>
          </a:prstGeom>
          <a:solidFill>
            <a:schemeClr val="accent3">
              <a:alpha val="48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El mejor estimador de </a:t>
            </a:r>
            <a:r>
              <a:rPr lang="el-GR" sz="1600" dirty="0"/>
              <a:t>σ</a:t>
            </a:r>
            <a:r>
              <a:rPr lang="es-MX" sz="1600" dirty="0"/>
              <a:t> es: 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786578" y="4214818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428860" y="4143380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928926" y="3143248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001024" y="3000372"/>
            <a:ext cx="357190" cy="21431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22" name="TextBox 21"/>
          <p:cNvSpPr txBox="1"/>
          <p:nvPr/>
        </p:nvSpPr>
        <p:spPr>
          <a:xfrm>
            <a:off x="1071538" y="5423616"/>
            <a:ext cx="7429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El denominador en la desviación estándar poblacional es N mientras que para la </a:t>
            </a:r>
            <a:r>
              <a:rPr lang="es-ES" sz="1600" dirty="0" err="1"/>
              <a:t>muestral</a:t>
            </a:r>
            <a:r>
              <a:rPr lang="es-ES" sz="1600" dirty="0"/>
              <a:t> es n-1. Esto es porque si se utiliza N para calcular el estadístico de la varianza se obtienen valores sesgados de la varianza poblacional. Por ello se divide entre los grados de libertad (</a:t>
            </a:r>
            <a:r>
              <a:rPr lang="es-ES" sz="1600" dirty="0" err="1"/>
              <a:t>gl</a:t>
            </a:r>
            <a:r>
              <a:rPr lang="es-ES" sz="1600" dirty="0"/>
              <a:t> = n-1).</a:t>
            </a:r>
            <a:endParaRPr lang="es-MX" sz="1600" dirty="0"/>
          </a:p>
        </p:txBody>
      </p:sp>
      <p:sp>
        <p:nvSpPr>
          <p:cNvPr id="23" name="7-Point Star 22"/>
          <p:cNvSpPr/>
          <p:nvPr/>
        </p:nvSpPr>
        <p:spPr>
          <a:xfrm>
            <a:off x="928662" y="5429264"/>
            <a:ext cx="142876" cy="144000"/>
          </a:xfrm>
          <a:prstGeom prst="star7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24" name="Oval 23"/>
          <p:cNvSpPr/>
          <p:nvPr/>
        </p:nvSpPr>
        <p:spPr>
          <a:xfrm>
            <a:off x="6929454" y="3714752"/>
            <a:ext cx="928694" cy="7143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F230248B-3232-24F7-6082-7DBA594C618A}"/>
              </a:ext>
            </a:extLst>
          </p:cNvPr>
          <p:cNvSpPr txBox="1"/>
          <p:nvPr/>
        </p:nvSpPr>
        <p:spPr>
          <a:xfrm>
            <a:off x="285720" y="857232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Simetría</a:t>
            </a:r>
            <a:endParaRPr lang="es-MX" sz="2400" b="1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A423FB5-92DB-E2F6-38DD-1E69EE1B142A}"/>
              </a:ext>
            </a:extLst>
          </p:cNvPr>
          <p:cNvSpPr txBox="1"/>
          <p:nvPr/>
        </p:nvSpPr>
        <p:spPr>
          <a:xfrm>
            <a:off x="357158" y="1484784"/>
            <a:ext cx="842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Permite identificar si los datos se distribuyen de forma uniforme alrededor del promedio.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5B576F3-D982-E29D-8D74-90F79F9DD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2" y="3789040"/>
            <a:ext cx="6830016" cy="257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4B982D6-86A9-7FA9-4F53-C54D1B7B3C22}"/>
                  </a:ext>
                </a:extLst>
              </p:cNvPr>
              <p:cNvSpPr txBox="1"/>
              <p:nvPr/>
            </p:nvSpPr>
            <p:spPr>
              <a:xfrm>
                <a:off x="4037477" y="2129709"/>
                <a:ext cx="3960440" cy="1388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MX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MX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MX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MX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s-MX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MX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MX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s-MX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s-MX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4B982D6-86A9-7FA9-4F53-C54D1B7B3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77" y="2129709"/>
                <a:ext cx="3960440" cy="13883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0B3F4EC-0908-77E1-36E0-D421CFCCF516}"/>
                  </a:ext>
                </a:extLst>
              </p:cNvPr>
              <p:cNvSpPr txBox="1"/>
              <p:nvPr/>
            </p:nvSpPr>
            <p:spPr>
              <a:xfrm>
                <a:off x="4064665" y="6381211"/>
                <a:ext cx="728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0B3F4EC-0908-77E1-36E0-D421CFC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665" y="6381211"/>
                <a:ext cx="728917" cy="276999"/>
              </a:xfrm>
              <a:prstGeom prst="rect">
                <a:avLst/>
              </a:prstGeom>
              <a:blipFill>
                <a:blip r:embed="rId4"/>
                <a:stretch>
                  <a:fillRect l="-6723" r="-6723" b="-2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9BC5557-1067-0B57-3D08-4881BDC78EF7}"/>
                  </a:ext>
                </a:extLst>
              </p:cNvPr>
              <p:cNvSpPr txBox="1"/>
              <p:nvPr/>
            </p:nvSpPr>
            <p:spPr>
              <a:xfrm>
                <a:off x="6372200" y="6382732"/>
                <a:ext cx="728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9BC5557-1067-0B57-3D08-4881BDC78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6382732"/>
                <a:ext cx="728917" cy="276999"/>
              </a:xfrm>
              <a:prstGeom prst="rect">
                <a:avLst/>
              </a:prstGeom>
              <a:blipFill>
                <a:blip r:embed="rId5"/>
                <a:stretch>
                  <a:fillRect l="-6667" r="-6667" b="-2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14836AD-CB4D-3315-3335-74A62E3F2B59}"/>
                  </a:ext>
                </a:extLst>
              </p:cNvPr>
              <p:cNvSpPr txBox="1"/>
              <p:nvPr/>
            </p:nvSpPr>
            <p:spPr>
              <a:xfrm>
                <a:off x="1757130" y="6360046"/>
                <a:ext cx="728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14836AD-CB4D-3315-3335-74A62E3F2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30" y="6360046"/>
                <a:ext cx="728917" cy="276999"/>
              </a:xfrm>
              <a:prstGeom prst="rect">
                <a:avLst/>
              </a:prstGeom>
              <a:blipFill>
                <a:blip r:embed="rId6"/>
                <a:stretch>
                  <a:fillRect l="-6667" r="-6667" b="-2608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671604C-16FD-7DF0-D9A8-174CE1E820F4}"/>
                  </a:ext>
                </a:extLst>
              </p:cNvPr>
              <p:cNvSpPr txBox="1"/>
              <p:nvPr/>
            </p:nvSpPr>
            <p:spPr>
              <a:xfrm>
                <a:off x="1158404" y="2441933"/>
                <a:ext cx="1329146" cy="734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MX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671604C-16FD-7DF0-D9A8-174CE1E8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404" y="2441933"/>
                <a:ext cx="1329146" cy="7349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764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F230248B-3232-24F7-6082-7DBA594C618A}"/>
              </a:ext>
            </a:extLst>
          </p:cNvPr>
          <p:cNvSpPr txBox="1"/>
          <p:nvPr/>
        </p:nvSpPr>
        <p:spPr>
          <a:xfrm>
            <a:off x="285720" y="857232"/>
            <a:ext cx="493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Curtosis (</a:t>
            </a:r>
            <a:r>
              <a:rPr lang="es-ES" sz="2400" b="1" dirty="0" err="1"/>
              <a:t>kurtosis</a:t>
            </a:r>
            <a:r>
              <a:rPr lang="es-ES" sz="2400" b="1" dirty="0"/>
              <a:t> en inglés)</a:t>
            </a:r>
            <a:endParaRPr lang="es-MX" sz="2400" b="1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A423FB5-92DB-E2F6-38DD-1E69EE1B142A}"/>
              </a:ext>
            </a:extLst>
          </p:cNvPr>
          <p:cNvSpPr txBox="1"/>
          <p:nvPr/>
        </p:nvSpPr>
        <p:spPr>
          <a:xfrm>
            <a:off x="125687" y="1318897"/>
            <a:ext cx="901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Esta medida determina la propensión a generar valores extremos respecto al promedio según el grado de concentración que presentan los valores en la región central de la distribución.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4B982D6-86A9-7FA9-4F53-C54D1B7B3C22}"/>
                  </a:ext>
                </a:extLst>
              </p:cNvPr>
              <p:cNvSpPr txBox="1"/>
              <p:nvPr/>
            </p:nvSpPr>
            <p:spPr>
              <a:xfrm>
                <a:off x="2752896" y="2287029"/>
                <a:ext cx="3960440" cy="1315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s-MX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MX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MX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MX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MX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s-MX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s-MX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MX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MX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MX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MX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4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4B982D6-86A9-7FA9-4F53-C54D1B7B3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896" y="2287029"/>
                <a:ext cx="3960440" cy="13151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0B3F4EC-0908-77E1-36E0-D421CFCCF516}"/>
                  </a:ext>
                </a:extLst>
              </p:cNvPr>
              <p:cNvSpPr txBox="1"/>
              <p:nvPr/>
            </p:nvSpPr>
            <p:spPr>
              <a:xfrm>
                <a:off x="1115616" y="6115277"/>
                <a:ext cx="734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0B3F4EC-0908-77E1-36E0-D421CFCCF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115277"/>
                <a:ext cx="734240" cy="276999"/>
              </a:xfrm>
              <a:prstGeom prst="rect">
                <a:avLst/>
              </a:prstGeom>
              <a:blipFill>
                <a:blip r:embed="rId3"/>
                <a:stretch>
                  <a:fillRect l="-6667" r="-7500" b="-2608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9BC5557-1067-0B57-3D08-4881BDC78EF7}"/>
                  </a:ext>
                </a:extLst>
              </p:cNvPr>
              <p:cNvSpPr txBox="1"/>
              <p:nvPr/>
            </p:nvSpPr>
            <p:spPr>
              <a:xfrm>
                <a:off x="7299467" y="6053250"/>
                <a:ext cx="728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9BC5557-1067-0B57-3D08-4881BDC78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467" y="6053250"/>
                <a:ext cx="728917" cy="276999"/>
              </a:xfrm>
              <a:prstGeom prst="rect">
                <a:avLst/>
              </a:prstGeom>
              <a:blipFill>
                <a:blip r:embed="rId4"/>
                <a:stretch>
                  <a:fillRect l="-6667" r="-6667" b="-2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14836AD-CB4D-3315-3335-74A62E3F2B59}"/>
                  </a:ext>
                </a:extLst>
              </p:cNvPr>
              <p:cNvSpPr txBox="1"/>
              <p:nvPr/>
            </p:nvSpPr>
            <p:spPr>
              <a:xfrm>
                <a:off x="4207541" y="6053250"/>
                <a:ext cx="734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14836AD-CB4D-3315-3335-74A62E3F2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541" y="6053250"/>
                <a:ext cx="734240" cy="276999"/>
              </a:xfrm>
              <a:prstGeom prst="rect">
                <a:avLst/>
              </a:prstGeom>
              <a:blipFill>
                <a:blip r:embed="rId5"/>
                <a:stretch>
                  <a:fillRect l="-6612" r="-6612" b="-2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6FB966B4-475E-9EC0-1EE4-F7F6DEFCB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7943"/>
            <a:ext cx="9144000" cy="21328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3F9177-7659-7FA7-1E67-D03480F6222B}"/>
              </a:ext>
            </a:extLst>
          </p:cNvPr>
          <p:cNvSpPr txBox="1"/>
          <p:nvPr/>
        </p:nvSpPr>
        <p:spPr>
          <a:xfrm>
            <a:off x="645095" y="5539103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mesocúrtica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8DE142-2102-16AC-11DA-7AE5D4DD7102}"/>
              </a:ext>
            </a:extLst>
          </p:cNvPr>
          <p:cNvSpPr txBox="1"/>
          <p:nvPr/>
        </p:nvSpPr>
        <p:spPr>
          <a:xfrm>
            <a:off x="3590727" y="5501553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leptocúrtica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ADD691-E77C-90D0-3D2B-A35E65A2F129}"/>
              </a:ext>
            </a:extLst>
          </p:cNvPr>
          <p:cNvSpPr txBox="1"/>
          <p:nvPr/>
        </p:nvSpPr>
        <p:spPr>
          <a:xfrm>
            <a:off x="6619809" y="5548048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dirty="0" err="1"/>
              <a:t>platicúrtica</a:t>
            </a:r>
            <a:endParaRPr lang="es-MX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8FA10B6-9151-7F50-3DA2-5C07B15C8F7C}"/>
                  </a:ext>
                </a:extLst>
              </p:cNvPr>
              <p:cNvSpPr txBox="1"/>
              <p:nvPr/>
            </p:nvSpPr>
            <p:spPr>
              <a:xfrm>
                <a:off x="520710" y="2577140"/>
                <a:ext cx="1329146" cy="734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s-MX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8FA10B6-9151-7F50-3DA2-5C07B15C8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0" y="2577140"/>
                <a:ext cx="1329146" cy="7349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441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6521E32-E562-40F0-90BF-14494D4D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0967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9737A6-EE4E-4562-B0D8-593D887DFD35}"/>
              </a:ext>
            </a:extLst>
          </p:cNvPr>
          <p:cNvSpPr txBox="1"/>
          <p:nvPr/>
        </p:nvSpPr>
        <p:spPr>
          <a:xfrm>
            <a:off x="251520" y="451831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Exploración gráfica de datos: Diagrama de cajas (</a:t>
            </a:r>
            <a:r>
              <a:rPr lang="es-MX" dirty="0" err="1"/>
              <a:t>Boxplot</a:t>
            </a:r>
            <a:r>
              <a:rPr lang="es-MX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291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88FE24-9421-41D8-9824-93E0C2FC8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6"/>
          <a:stretch/>
        </p:blipFill>
        <p:spPr>
          <a:xfrm>
            <a:off x="0" y="1503234"/>
            <a:ext cx="9036496" cy="38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ttp://www.icm.csic.es/rec/sites/default/files/images/import/Abongo_aigua2.previe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985" y="642918"/>
            <a:ext cx="2303875" cy="3071834"/>
          </a:xfrm>
          <a:prstGeom prst="rect">
            <a:avLst/>
          </a:prstGeom>
          <a:noFill/>
        </p:spPr>
      </p:pic>
      <p:sp>
        <p:nvSpPr>
          <p:cNvPr id="68610" name="AutoShape 2" descr="Image result for microbiology"/>
          <p:cNvSpPr>
            <a:spLocks noChangeAspect="1" noChangeArrowheads="1"/>
          </p:cNvSpPr>
          <p:nvPr/>
        </p:nvSpPr>
        <p:spPr bwMode="auto">
          <a:xfrm>
            <a:off x="155575" y="-1004888"/>
            <a:ext cx="3562350" cy="2095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sp>
        <p:nvSpPr>
          <p:cNvPr id="68612" name="AutoShape 4" descr="Image result for microbiology"/>
          <p:cNvSpPr>
            <a:spLocks noChangeAspect="1" noChangeArrowheads="1"/>
          </p:cNvSpPr>
          <p:nvPr/>
        </p:nvSpPr>
        <p:spPr bwMode="auto">
          <a:xfrm>
            <a:off x="155575" y="-1004888"/>
            <a:ext cx="3562350" cy="2095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  <p:pic>
        <p:nvPicPr>
          <p:cNvPr id="11" name="10 Imagen" descr="capabilities-microbiology.jpg"/>
          <p:cNvPicPr>
            <a:picLocks noChangeAspect="1"/>
          </p:cNvPicPr>
          <p:nvPr/>
        </p:nvPicPr>
        <p:blipFill>
          <a:blip r:embed="rId3"/>
          <a:srcRect l="7463"/>
          <a:stretch>
            <a:fillRect/>
          </a:stretch>
        </p:blipFill>
        <p:spPr>
          <a:xfrm>
            <a:off x="142844" y="3929066"/>
            <a:ext cx="4759690" cy="2571768"/>
          </a:xfrm>
          <a:prstGeom prst="rect">
            <a:avLst/>
          </a:prstGeom>
        </p:spPr>
      </p:pic>
      <p:pic>
        <p:nvPicPr>
          <p:cNvPr id="12" name="11 Imagen" descr="experiment.jpg"/>
          <p:cNvPicPr>
            <a:picLocks noChangeAspect="1"/>
          </p:cNvPicPr>
          <p:nvPr/>
        </p:nvPicPr>
        <p:blipFill>
          <a:blip r:embed="rId4"/>
          <a:srcRect l="12015" r="33248"/>
          <a:stretch>
            <a:fillRect/>
          </a:stretch>
        </p:blipFill>
        <p:spPr>
          <a:xfrm>
            <a:off x="6215074" y="785794"/>
            <a:ext cx="2928926" cy="2857520"/>
          </a:xfrm>
          <a:prstGeom prst="rect">
            <a:avLst/>
          </a:prstGeom>
        </p:spPr>
      </p:pic>
      <p:pic>
        <p:nvPicPr>
          <p:cNvPr id="13" name="12 Imagen" descr="images.png"/>
          <p:cNvPicPr>
            <a:picLocks noChangeAspect="1"/>
          </p:cNvPicPr>
          <p:nvPr/>
        </p:nvPicPr>
        <p:blipFill>
          <a:blip r:embed="rId5"/>
          <a:srcRect r="31252" b="-6061"/>
          <a:stretch>
            <a:fillRect/>
          </a:stretch>
        </p:blipFill>
        <p:spPr>
          <a:xfrm>
            <a:off x="5072066" y="3929066"/>
            <a:ext cx="4071934" cy="2500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2" descr="http://1.bp.blogspot.com/-YoIWefsaGJI/UBuOpf69K7I/AAAAAAAAAbQ/-hy7u7-MNKk/s1600/CRECIENDO.JPG"/>
          <p:cNvPicPr>
            <a:picLocks noChangeAspect="1" noChangeArrowheads="1"/>
          </p:cNvPicPr>
          <p:nvPr/>
        </p:nvPicPr>
        <p:blipFill>
          <a:blip r:embed="rId6"/>
          <a:srcRect r="18984"/>
          <a:stretch>
            <a:fillRect/>
          </a:stretch>
        </p:blipFill>
        <p:spPr bwMode="auto">
          <a:xfrm>
            <a:off x="2500298" y="714356"/>
            <a:ext cx="3643338" cy="3000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:\introstats\text\pics\normal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2114" y="1597807"/>
            <a:ext cx="1678823" cy="1009656"/>
          </a:xfrm>
          <a:prstGeom prst="rect">
            <a:avLst/>
          </a:prstGeom>
          <a:noFill/>
        </p:spPr>
      </p:pic>
      <p:pic>
        <p:nvPicPr>
          <p:cNvPr id="1026" name="Picture 2" descr="F:\introstats\text\pics\normal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1995" y="1571612"/>
            <a:ext cx="2732049" cy="1643074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500034" y="642918"/>
            <a:ext cx="3071802" cy="3929090"/>
          </a:xfrm>
          <a:prstGeom prst="ellipse">
            <a:avLst/>
          </a:prstGeom>
          <a:solidFill>
            <a:srgbClr val="C0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extBox 4"/>
          <p:cNvSpPr txBox="1"/>
          <p:nvPr/>
        </p:nvSpPr>
        <p:spPr>
          <a:xfrm>
            <a:off x="571472" y="4929198"/>
            <a:ext cx="2928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La estadística se ocupa de estimar los parámetros de una distribución de frecuencias de una variable en una población.</a:t>
            </a:r>
            <a:endParaRPr lang="es-MX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929322" y="4357694"/>
            <a:ext cx="26432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Como la muestra es representativa de la población, la variable en la muestra tendrá una distribución de frecuencias similar a la de la población. </a:t>
            </a:r>
            <a:endParaRPr lang="es-MX" sz="1600" dirty="0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357290" y="3416858"/>
            <a:ext cx="15795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POBLACIÓN</a:t>
            </a:r>
            <a:endParaRPr lang="es-E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494399" y="3845486"/>
            <a:ext cx="1293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b="1" dirty="0">
                <a:latin typeface="Arial" pitchFamily="34" charset="0"/>
                <a:cs typeface="Arial" pitchFamily="34" charset="0"/>
              </a:rPr>
              <a:t>μ</a:t>
            </a:r>
            <a:r>
              <a:rPr lang="es-ES_tradnl" b="1" dirty="0">
                <a:latin typeface="Arial" pitchFamily="34" charset="0"/>
                <a:cs typeface="Arial" pitchFamily="34" charset="0"/>
              </a:rPr>
              <a:t>,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s-MX" b="1" dirty="0">
                <a:latin typeface="Arial" pitchFamily="34" charset="0"/>
                <a:cs typeface="Arial" pitchFamily="34" charset="0"/>
                <a:sym typeface="Symbol" pitchFamily="18" charset="2"/>
              </a:rPr>
              <a:t>, ,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ß </a:t>
            </a:r>
            <a:endParaRPr lang="es-E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54496" y="1412776"/>
            <a:ext cx="2206789" cy="2398106"/>
          </a:xfrm>
          <a:prstGeom prst="rect">
            <a:avLst/>
          </a:prstGeom>
          <a:solidFill>
            <a:srgbClr val="C00000">
              <a:alpha val="5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3786182" y="5143512"/>
            <a:ext cx="142876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_tradnl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MUESTRA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6165708" y="2881619"/>
            <a:ext cx="1571636" cy="857255"/>
            <a:chOff x="6159654" y="1785926"/>
            <a:chExt cx="1571636" cy="857255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215074" y="2143116"/>
              <a:ext cx="1428760" cy="500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_tradnl" sz="1600" b="1" dirty="0">
                  <a:latin typeface="Arial" pitchFamily="34" charset="0"/>
                  <a:cs typeface="Arial" pitchFamily="34" charset="0"/>
                </a:rPr>
                <a:t>x, s, r, b</a:t>
              </a:r>
              <a:endParaRPr lang="es-E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59654" y="1785926"/>
              <a:ext cx="1571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MUESTRA</a:t>
              </a:r>
              <a:endParaRPr lang="es-MX" sz="1600" dirty="0"/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3871475" y="5715016"/>
            <a:ext cx="1214446" cy="285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2988224" y="2060848"/>
            <a:ext cx="36000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10"/>
          <p:cNvCxnSpPr>
            <a:endCxn id="41" idx="1"/>
          </p:cNvCxnSpPr>
          <p:nvPr/>
        </p:nvCxnSpPr>
        <p:spPr>
          <a:xfrm flipV="1">
            <a:off x="2988224" y="3050896"/>
            <a:ext cx="3177484" cy="522120"/>
          </a:xfrm>
          <a:prstGeom prst="bentConnector3">
            <a:avLst>
              <a:gd name="adj1" fmla="val 43128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13" idx="3"/>
          </p:cNvCxnSpPr>
          <p:nvPr/>
        </p:nvCxnSpPr>
        <p:spPr>
          <a:xfrm flipV="1">
            <a:off x="2788213" y="3554952"/>
            <a:ext cx="3529895" cy="4752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BACAA9-A8BE-4998-8108-23D14904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0" y="980728"/>
            <a:ext cx="8000600" cy="43687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3AD5983-1AB8-4AA5-90B5-C796114B5E49}"/>
              </a:ext>
            </a:extLst>
          </p:cNvPr>
          <p:cNvSpPr txBox="1"/>
          <p:nvPr/>
        </p:nvSpPr>
        <p:spPr>
          <a:xfrm>
            <a:off x="2267744" y="26064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Principio del Teorema Central del límite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CA0524-44CA-4947-94D0-713E44D5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445224"/>
            <a:ext cx="1674000" cy="1135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A2075A-2D5A-4B87-AE48-CBC6B5176B49}"/>
              </a:ext>
            </a:extLst>
          </p:cNvPr>
          <p:cNvSpPr txBox="1"/>
          <p:nvPr/>
        </p:nvSpPr>
        <p:spPr>
          <a:xfrm>
            <a:off x="1833542" y="5859135"/>
            <a:ext cx="6966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Desviación Estándar de promedios o </a:t>
            </a:r>
            <a:r>
              <a:rPr lang="es-MX" sz="1400" b="1" dirty="0"/>
              <a:t>Error Estándar </a:t>
            </a:r>
            <a:r>
              <a:rPr lang="es-MX" sz="1400" dirty="0"/>
              <a:t>del promedio</a:t>
            </a:r>
          </a:p>
        </p:txBody>
      </p:sp>
    </p:spTree>
    <p:extLst>
      <p:ext uri="{BB962C8B-B14F-4D97-AF65-F5344CB8AC3E}">
        <p14:creationId xmlns:p14="http://schemas.microsoft.com/office/powerpoint/2010/main" val="1006265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85794"/>
            <a:ext cx="82296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VE" sz="4000"/>
              <a:t>La necesidad de la Prueba estadística</a:t>
            </a:r>
            <a:endParaRPr lang="es-ES" sz="400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84213" y="1916113"/>
            <a:ext cx="72723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400"/>
              <a:t>Los muestreos están sujetos a error muestral y a  la variabilidad natural de las cosas biológicas</a:t>
            </a:r>
            <a:endParaRPr lang="es-ES" sz="240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727200" y="3357563"/>
            <a:ext cx="741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2400"/>
              <a:t>Debemos estimar la probabilidad asociada con la relación entre nuestras muestras y la población de la que proviene.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68313" y="4941888"/>
            <a:ext cx="8424862" cy="86042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400"/>
              <a:t>Estamos lidiando con respuestas probabilísticas, no con conclusiones absolutas</a:t>
            </a:r>
            <a:endParaRPr lang="es-ES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357554" y="1357298"/>
            <a:ext cx="55007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i="1" dirty="0"/>
              <a:t>«llamar a un estadístico después de que el experimento (o muestreo) está listo, no es más que invitarlo a realizar una evaluación post mortem: él estará en capacidad de decir porqué el experimento murió»</a:t>
            </a:r>
          </a:p>
          <a:p>
            <a:endParaRPr lang="es-VE" sz="2400" dirty="0"/>
          </a:p>
          <a:p>
            <a:r>
              <a:rPr lang="es-VE" sz="1600" dirty="0"/>
              <a:t>R.A. Fisher</a:t>
            </a:r>
          </a:p>
          <a:p>
            <a:r>
              <a:rPr lang="es-VE" sz="1600" dirty="0" err="1"/>
              <a:t>Indian</a:t>
            </a:r>
            <a:r>
              <a:rPr lang="es-VE" sz="1600" dirty="0"/>
              <a:t> </a:t>
            </a:r>
            <a:r>
              <a:rPr lang="es-VE" sz="1600" dirty="0" err="1"/>
              <a:t>Statistical</a:t>
            </a:r>
            <a:r>
              <a:rPr lang="es-VE" sz="1600" dirty="0"/>
              <a:t> </a:t>
            </a:r>
            <a:r>
              <a:rPr lang="es-VE" sz="1600" dirty="0" err="1"/>
              <a:t>Congress</a:t>
            </a:r>
            <a:r>
              <a:rPr lang="es-VE" sz="1600" dirty="0"/>
              <a:t>, </a:t>
            </a:r>
            <a:r>
              <a:rPr lang="es-VE" sz="1600" dirty="0" err="1"/>
              <a:t>Sankhya</a:t>
            </a:r>
            <a:r>
              <a:rPr lang="es-VE" sz="1600" dirty="0"/>
              <a:t>, 1938</a:t>
            </a:r>
          </a:p>
        </p:txBody>
      </p:sp>
      <p:grpSp>
        <p:nvGrpSpPr>
          <p:cNvPr id="2" name="6 Grupo"/>
          <p:cNvGrpSpPr/>
          <p:nvPr/>
        </p:nvGrpSpPr>
        <p:grpSpPr>
          <a:xfrm>
            <a:off x="357158" y="857232"/>
            <a:ext cx="2542679" cy="4033565"/>
            <a:chOff x="6143636" y="2643182"/>
            <a:chExt cx="2542679" cy="4033565"/>
          </a:xfrm>
        </p:grpSpPr>
        <p:pic>
          <p:nvPicPr>
            <p:cNvPr id="33794" name="Picture 2" descr="http://www.fotosimagenes.org/imagenes/ronald-fisher-5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43636" y="2643182"/>
              <a:ext cx="2542679" cy="3619472"/>
            </a:xfrm>
            <a:prstGeom prst="rect">
              <a:avLst/>
            </a:prstGeom>
            <a:noFill/>
          </p:spPr>
        </p:pic>
        <p:sp>
          <p:nvSpPr>
            <p:cNvPr id="6" name="5 CuadroTexto"/>
            <p:cNvSpPr txBox="1"/>
            <p:nvPr/>
          </p:nvSpPr>
          <p:spPr>
            <a:xfrm>
              <a:off x="6286512" y="6215082"/>
              <a:ext cx="2286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1200" b="1" dirty="0"/>
                <a:t>Ronald A. Fisher</a:t>
              </a:r>
            </a:p>
            <a:p>
              <a:pPr algn="ctr"/>
              <a:r>
                <a:rPr lang="es-VE" sz="1100" dirty="0"/>
                <a:t> 1890-1962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80D7A2-BFF7-4A86-8383-CD5999292948}" type="slidenum">
              <a:rPr lang="es-ES" smtClean="0">
                <a:solidFill>
                  <a:sysClr val="windowText" lastClr="000000"/>
                </a:solidFill>
              </a:rPr>
              <a:pPr/>
              <a:t>5</a:t>
            </a:fld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1480"/>
            <a:ext cx="892971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s-VE" sz="4000" dirty="0">
                <a:solidFill>
                  <a:sysClr val="windowText" lastClr="000000"/>
                </a:solidFill>
              </a:rPr>
              <a:t>Cuánto observamos? A quiénes o qué?</a:t>
            </a:r>
            <a:endParaRPr lang="es-ES" sz="4000" dirty="0">
              <a:solidFill>
                <a:sysClr val="windowText" lastClr="000000"/>
              </a:solidFill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4498" y="1600200"/>
            <a:ext cx="6872278" cy="7493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s-VE" sz="2800" dirty="0">
                <a:solidFill>
                  <a:sysClr val="windowText" lastClr="000000"/>
                </a:solidFill>
              </a:rPr>
              <a:t>Población target vs. Población estadística</a:t>
            </a:r>
            <a:endParaRPr lang="es-ES" sz="2800" dirty="0">
              <a:solidFill>
                <a:sysClr val="windowText" lastClr="000000"/>
              </a:solidFill>
            </a:endParaRP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5286380" y="2143116"/>
            <a:ext cx="216058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VE" sz="2000" dirty="0">
                <a:solidFill>
                  <a:sysClr val="windowText" lastClr="000000"/>
                </a:solidFill>
              </a:rPr>
              <a:t>Todas las expresiones de una variable sobre las cual se quiere hacer inferencia. Tal variable ayuda a describir una población biológica</a:t>
            </a:r>
            <a:endParaRPr lang="es-ES" sz="2000" dirty="0">
              <a:solidFill>
                <a:sysClr val="windowText" lastClr="000000"/>
              </a:solidFill>
            </a:endParaRP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057396" y="2276475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VE" sz="2000" dirty="0">
                <a:solidFill>
                  <a:sysClr val="windowText" lastClr="000000"/>
                </a:solidFill>
              </a:rPr>
              <a:t>Todas las entidades sobre las cuáles extraemos información.</a:t>
            </a:r>
            <a:endParaRPr lang="es-ES" sz="200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9461" grpId="0"/>
      <p:bldP spid="194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76" y="500042"/>
            <a:ext cx="3000364" cy="1000132"/>
          </a:xfrm>
        </p:spPr>
        <p:txBody>
          <a:bodyPr>
            <a:normAutofit/>
          </a:bodyPr>
          <a:lstStyle/>
          <a:p>
            <a:r>
              <a:rPr lang="es-MX" sz="2400" b="1" dirty="0">
                <a:latin typeface="Arial" pitchFamily="34" charset="0"/>
                <a:cs typeface="Arial" pitchFamily="34" charset="0"/>
              </a:rPr>
              <a:t>Tipos de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224" y="1571612"/>
            <a:ext cx="785818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s-ES_tradnl" b="1" dirty="0"/>
              <a:t>Continuas</a:t>
            </a:r>
            <a:r>
              <a:rPr lang="es-ES_tradnl" dirty="0"/>
              <a:t>.- Son variables que pueden asumir cualquier valor imaginable dentro de un intervalo no numerable de valores (se miden); ej.</a:t>
            </a:r>
          </a:p>
          <a:p>
            <a:pPr eaLnBrk="1" hangingPunct="1">
              <a:lnSpc>
                <a:spcPct val="80000"/>
              </a:lnSpc>
              <a:defRPr/>
            </a:pPr>
            <a:endParaRPr lang="es-ES_tradnl" dirty="0"/>
          </a:p>
          <a:p>
            <a:pPr eaLnBrk="1" hangingPunct="1">
              <a:lnSpc>
                <a:spcPct val="80000"/>
              </a:lnSpc>
              <a:defRPr/>
            </a:pPr>
            <a:r>
              <a:rPr lang="es-ES_tradnl" b="1" dirty="0"/>
              <a:t>Discretas</a:t>
            </a:r>
            <a:r>
              <a:rPr lang="es-ES_tradnl" dirty="0"/>
              <a:t>.- Son variables que solo pueden asumir ciertos valores en un intervalo, por lo general enteros (se cuentan); ej.</a:t>
            </a:r>
          </a:p>
          <a:p>
            <a:pPr eaLnBrk="1" hangingPunct="1">
              <a:lnSpc>
                <a:spcPct val="80000"/>
              </a:lnSpc>
              <a:defRPr/>
            </a:pPr>
            <a:endParaRPr lang="es-ES_tradnl" dirty="0"/>
          </a:p>
          <a:p>
            <a:pPr eaLnBrk="1" hangingPunct="1">
              <a:lnSpc>
                <a:spcPct val="80000"/>
              </a:lnSpc>
              <a:defRPr/>
            </a:pPr>
            <a:r>
              <a:rPr lang="es-ES_tradnl" b="1" dirty="0"/>
              <a:t>Rango</a:t>
            </a:r>
            <a:r>
              <a:rPr lang="es-ES_tradnl" dirty="0"/>
              <a:t>.- Variables medidas en una escala donde las unidades no mantienen una relación constante o conocida entre si pero que se pueden organizar de una manera jerárquica (se ordenan); ej.</a:t>
            </a:r>
          </a:p>
          <a:p>
            <a:pPr eaLnBrk="1" hangingPunct="1">
              <a:lnSpc>
                <a:spcPct val="80000"/>
              </a:lnSpc>
              <a:defRPr/>
            </a:pPr>
            <a:endParaRPr lang="es-ES_tradnl" dirty="0"/>
          </a:p>
          <a:p>
            <a:pPr eaLnBrk="1" hangingPunct="1">
              <a:lnSpc>
                <a:spcPct val="80000"/>
              </a:lnSpc>
              <a:defRPr/>
            </a:pPr>
            <a:r>
              <a:rPr lang="es-ES_tradnl" b="1" dirty="0"/>
              <a:t>Atributo</a:t>
            </a:r>
            <a:r>
              <a:rPr lang="es-ES_tradnl" dirty="0"/>
              <a:t>.- Variables medidas en una escala donde las unidades no mantienen una relación constante ni conocida, no se pueden organizar en forma jerárquica (se clasifican); ej.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4814" y="5072074"/>
            <a:ext cx="81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s-ES_tradnl" b="1" dirty="0"/>
              <a:t>Derivadas</a:t>
            </a:r>
            <a:r>
              <a:rPr lang="es-ES_tradnl" dirty="0"/>
              <a:t>.- Son variables que provienen de la relación matemática de otras variables inicialmente medidas; ej.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dirty="0"/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b="1" dirty="0"/>
              <a:t>Transformadas</a:t>
            </a:r>
            <a:r>
              <a:rPr lang="es-ES_tradnl" dirty="0"/>
              <a:t>.- Son variables a las cuales se les aplica una operación matemática con la idea de modificar la escala en la que han sido medidas; ej.</a:t>
            </a:r>
          </a:p>
        </p:txBody>
      </p:sp>
      <p:sp>
        <p:nvSpPr>
          <p:cNvPr id="7" name="Left Brace 6"/>
          <p:cNvSpPr/>
          <p:nvPr/>
        </p:nvSpPr>
        <p:spPr>
          <a:xfrm>
            <a:off x="428596" y="1500174"/>
            <a:ext cx="428628" cy="3000396"/>
          </a:xfrm>
          <a:prstGeom prst="leftBrace">
            <a:avLst>
              <a:gd name="adj1" fmla="val 66514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Left Brace 7"/>
          <p:cNvSpPr/>
          <p:nvPr/>
        </p:nvSpPr>
        <p:spPr>
          <a:xfrm>
            <a:off x="428596" y="4929198"/>
            <a:ext cx="428628" cy="1500198"/>
          </a:xfrm>
          <a:prstGeom prst="leftBrace">
            <a:avLst>
              <a:gd name="adj1" fmla="val 66514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fotonatura.org/galerias/fotos/usr11712/JUREL_NEGRO.jpg"/>
          <p:cNvPicPr>
            <a:picLocks noChangeAspect="1" noChangeArrowheads="1"/>
          </p:cNvPicPr>
          <p:nvPr/>
        </p:nvPicPr>
        <p:blipFill>
          <a:blip r:embed="rId2"/>
          <a:srcRect l="7500" b="11874"/>
          <a:stretch>
            <a:fillRect/>
          </a:stretch>
        </p:blipFill>
        <p:spPr bwMode="auto">
          <a:xfrm>
            <a:off x="142875" y="1487505"/>
            <a:ext cx="26622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11" descr="http://www.ciencias.ies-bezmiliana.org/blog/wp-content/uploads/2007/11/cardumen.jpg"/>
          <p:cNvPicPr>
            <a:picLocks noChangeAspect="1" noChangeArrowheads="1"/>
          </p:cNvPicPr>
          <p:nvPr/>
        </p:nvPicPr>
        <p:blipFill>
          <a:blip r:embed="rId3"/>
          <a:srcRect t="7463"/>
          <a:stretch>
            <a:fillRect/>
          </a:stretch>
        </p:blipFill>
        <p:spPr bwMode="auto">
          <a:xfrm>
            <a:off x="5929313" y="1201755"/>
            <a:ext cx="30622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Flecha derecha"/>
          <p:cNvSpPr/>
          <p:nvPr/>
        </p:nvSpPr>
        <p:spPr>
          <a:xfrm>
            <a:off x="3357563" y="2130443"/>
            <a:ext cx="1857375" cy="357187"/>
          </a:xfrm>
          <a:prstGeom prst="rightArrow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VE"/>
          </a:p>
        </p:txBody>
      </p:sp>
      <p:sp>
        <p:nvSpPr>
          <p:cNvPr id="15365" name="6 CuadroTexto"/>
          <p:cNvSpPr txBox="1">
            <a:spLocks noChangeArrowheads="1"/>
          </p:cNvSpPr>
          <p:nvPr/>
        </p:nvSpPr>
        <p:spPr bwMode="auto">
          <a:xfrm>
            <a:off x="714374" y="3273443"/>
            <a:ext cx="12144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dirty="0"/>
              <a:t>elemento</a:t>
            </a:r>
            <a:endParaRPr lang="es-VE" dirty="0"/>
          </a:p>
        </p:txBody>
      </p:sp>
      <p:sp>
        <p:nvSpPr>
          <p:cNvPr id="15366" name="7 CuadroTexto"/>
          <p:cNvSpPr txBox="1">
            <a:spLocks noChangeArrowheads="1"/>
          </p:cNvSpPr>
          <p:nvPr/>
        </p:nvSpPr>
        <p:spPr bwMode="auto">
          <a:xfrm>
            <a:off x="5929313" y="3344880"/>
            <a:ext cx="3000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dirty="0"/>
              <a:t>Población target (biológica)</a:t>
            </a:r>
            <a:endParaRPr lang="es-VE" dirty="0"/>
          </a:p>
        </p:txBody>
      </p:sp>
      <p:sp>
        <p:nvSpPr>
          <p:cNvPr id="11" name="10 Flecha derecha"/>
          <p:cNvSpPr/>
          <p:nvPr/>
        </p:nvSpPr>
        <p:spPr>
          <a:xfrm>
            <a:off x="3714750" y="4630755"/>
            <a:ext cx="1500188" cy="357188"/>
          </a:xfrm>
          <a:prstGeom prst="rightArrow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VE"/>
          </a:p>
        </p:txBody>
      </p:sp>
      <p:grpSp>
        <p:nvGrpSpPr>
          <p:cNvPr id="2" name="25 Grupo"/>
          <p:cNvGrpSpPr>
            <a:grpSpLocks/>
          </p:cNvGrpSpPr>
          <p:nvPr/>
        </p:nvGrpSpPr>
        <p:grpSpPr bwMode="auto">
          <a:xfrm>
            <a:off x="5500688" y="3987818"/>
            <a:ext cx="3429000" cy="1941512"/>
            <a:chOff x="5500694" y="2928934"/>
            <a:chExt cx="3429024" cy="1940968"/>
          </a:xfrm>
        </p:grpSpPr>
        <p:grpSp>
          <p:nvGrpSpPr>
            <p:cNvPr id="3" name="19 Grupo"/>
            <p:cNvGrpSpPr>
              <a:grpSpLocks/>
            </p:cNvGrpSpPr>
            <p:nvPr/>
          </p:nvGrpSpPr>
          <p:grpSpPr bwMode="auto">
            <a:xfrm>
              <a:off x="5500694" y="2928934"/>
              <a:ext cx="3429024" cy="1603543"/>
              <a:chOff x="5500694" y="2928934"/>
              <a:chExt cx="3429024" cy="1603543"/>
            </a:xfrm>
          </p:grpSpPr>
          <p:pic>
            <p:nvPicPr>
              <p:cNvPr id="15377" name="9 Imagen" descr="Simetría y Kurtosis.png"/>
              <p:cNvPicPr>
                <a:picLocks noChangeAspect="1"/>
              </p:cNvPicPr>
              <p:nvPr/>
            </p:nvPicPr>
            <p:blipFill>
              <a:blip r:embed="rId4"/>
              <a:srcRect l="21597" t="72882" r="12067"/>
              <a:stretch>
                <a:fillRect/>
              </a:stretch>
            </p:blipFill>
            <p:spPr bwMode="auto">
              <a:xfrm>
                <a:off x="5857884" y="3143248"/>
                <a:ext cx="3071834" cy="11429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378" name="13 CuadroTexto"/>
              <p:cNvSpPr txBox="1">
                <a:spLocks noChangeArrowheads="1"/>
              </p:cNvSpPr>
              <p:nvPr/>
            </p:nvSpPr>
            <p:spPr bwMode="auto">
              <a:xfrm>
                <a:off x="6357950" y="4286256"/>
                <a:ext cx="1000132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ES" sz="1000"/>
                  <a:t>Longitud (cm)</a:t>
                </a:r>
                <a:endParaRPr lang="es-VE" sz="1000"/>
              </a:p>
            </p:txBody>
          </p:sp>
          <p:sp>
            <p:nvSpPr>
              <p:cNvPr id="15" name="14 CuadroTexto"/>
              <p:cNvSpPr txBox="1"/>
              <p:nvPr/>
            </p:nvSpPr>
            <p:spPr>
              <a:xfrm rot="16200000">
                <a:off x="4977003" y="3452625"/>
                <a:ext cx="1309320" cy="26193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s-ES" sz="1050" dirty="0">
                    <a:latin typeface="Arial" charset="0"/>
                    <a:cs typeface="Arial" charset="0"/>
                  </a:rPr>
                  <a:t>Número de peces</a:t>
                </a:r>
                <a:endParaRPr lang="es-VE" sz="1050" dirty="0">
                  <a:latin typeface="Arial" charset="0"/>
                  <a:cs typeface="Arial" charset="0"/>
                </a:endParaRPr>
              </a:p>
            </p:txBody>
          </p:sp>
          <p:cxnSp>
            <p:nvCxnSpPr>
              <p:cNvPr id="17" name="16 Conector recto"/>
              <p:cNvCxnSpPr/>
              <p:nvPr/>
            </p:nvCxnSpPr>
            <p:spPr>
              <a:xfrm rot="5400000" flipH="1" flipV="1">
                <a:off x="5180211" y="3606606"/>
                <a:ext cx="1355345" cy="31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18 Conector recto"/>
              <p:cNvCxnSpPr/>
              <p:nvPr/>
            </p:nvCxnSpPr>
            <p:spPr>
              <a:xfrm>
                <a:off x="5857883" y="4285866"/>
                <a:ext cx="3071835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76" name="20 CuadroTexto"/>
            <p:cNvSpPr txBox="1">
              <a:spLocks noChangeArrowheads="1"/>
            </p:cNvSpPr>
            <p:nvPr/>
          </p:nvSpPr>
          <p:spPr bwMode="auto">
            <a:xfrm>
              <a:off x="6072198" y="4500570"/>
              <a:ext cx="25003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"/>
                <a:t>Población estadística</a:t>
              </a:r>
              <a:endParaRPr lang="es-VE"/>
            </a:p>
          </p:txBody>
        </p:sp>
      </p:grpSp>
      <p:sp>
        <p:nvSpPr>
          <p:cNvPr id="24" name="23 CuadroTexto"/>
          <p:cNvSpPr txBox="1">
            <a:spLocks noChangeArrowheads="1"/>
          </p:cNvSpPr>
          <p:nvPr/>
        </p:nvSpPr>
        <p:spPr bwMode="auto">
          <a:xfrm>
            <a:off x="3643313" y="5059380"/>
            <a:ext cx="1571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Una variable</a:t>
            </a:r>
            <a:endParaRPr lang="es-VE"/>
          </a:p>
        </p:txBody>
      </p:sp>
      <p:graphicFrame>
        <p:nvGraphicFramePr>
          <p:cNvPr id="26" name="25 Tabla"/>
          <p:cNvGraphicFramePr>
            <a:graphicFrameLocks noGrp="1"/>
          </p:cNvGraphicFramePr>
          <p:nvPr/>
        </p:nvGraphicFramePr>
        <p:xfrm>
          <a:off x="357158" y="4273566"/>
          <a:ext cx="319087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600" dirty="0"/>
                        <a:t>Variable</a:t>
                      </a:r>
                      <a:endParaRPr lang="es-V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Indicador</a:t>
                      </a:r>
                      <a:endParaRPr lang="es-V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/>
                        <a:t>Tamaño</a:t>
                      </a:r>
                      <a:endParaRPr lang="es-V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Longitud (cm)</a:t>
                      </a:r>
                      <a:endParaRPr lang="es-V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/>
                        <a:t>Biomasa</a:t>
                      </a:r>
                      <a:endParaRPr lang="es-V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peso (g)</a:t>
                      </a:r>
                      <a:endParaRPr lang="es-V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/>
                        <a:t>Madurez</a:t>
                      </a:r>
                      <a:endParaRPr lang="es-V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/>
                        <a:t>índice gonadal</a:t>
                      </a:r>
                      <a:endParaRPr lang="es-V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27 Rectángulo"/>
          <p:cNvSpPr/>
          <p:nvPr/>
        </p:nvSpPr>
        <p:spPr>
          <a:xfrm>
            <a:off x="285720" y="4916508"/>
            <a:ext cx="3357586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58473"/>
            <a:ext cx="9144000" cy="571504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es-VE" sz="2000" dirty="0"/>
              <a:t>DISTRIBUCIÓN DE FRECUENCIA DE VARIABLES CONTINUAS</a:t>
            </a:r>
            <a:endParaRPr lang="es-ES" sz="2000" dirty="0"/>
          </a:p>
        </p:txBody>
      </p:sp>
      <p:pic>
        <p:nvPicPr>
          <p:cNvPr id="13316" name="9 Imagen" descr="Simetría y Kurtos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2214563"/>
            <a:ext cx="4630738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n 5" descr="Imagen que contiene exterior, pasto, calle, caminando&#10;&#10;Descripción generada automáticamente">
            <a:extLst>
              <a:ext uri="{FF2B5EF4-FFF2-40B4-BE49-F238E27FC236}">
                <a16:creationId xmlns:a16="http://schemas.microsoft.com/office/drawing/2014/main" id="{482AC769-206A-4EA4-9CB4-FEA786DAD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544" y="1678361"/>
            <a:ext cx="2982953" cy="2326703"/>
          </a:xfrm>
          <a:prstGeom prst="rect">
            <a:avLst/>
          </a:prstGeom>
        </p:spPr>
      </p:pic>
      <p:pic>
        <p:nvPicPr>
          <p:cNvPr id="9" name="Imagen 8" descr="Una playa con el mar de fondo&#10;&#10;Descripción generada automáticamente">
            <a:extLst>
              <a:ext uri="{FF2B5EF4-FFF2-40B4-BE49-F238E27FC236}">
                <a16:creationId xmlns:a16="http://schemas.microsoft.com/office/drawing/2014/main" id="{A44B6C3C-F5FD-4C28-8AAB-063E06F1E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7544" y="4178503"/>
            <a:ext cx="2981514" cy="19868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8C18F09-B362-7F12-2FCC-B0264EBBADD9}"/>
              </a:ext>
            </a:extLst>
          </p:cNvPr>
          <p:cNvSpPr txBox="1"/>
          <p:nvPr/>
        </p:nvSpPr>
        <p:spPr>
          <a:xfrm>
            <a:off x="6005225" y="101278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/>
              <a:t>Mesocúrtica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Leptocúrtica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err="1"/>
              <a:t>Platicúrtica</a:t>
            </a:r>
            <a:endParaRPr lang="es-MX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71406" y="642918"/>
            <a:ext cx="8643998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s-VE" sz="2400" dirty="0"/>
              <a:t>Regularidad… tendencia…. Distribuciones de frecuencia</a:t>
            </a:r>
            <a:endParaRPr lang="es-ES" sz="2400" dirty="0"/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6911975" y="6491288"/>
            <a:ext cx="2232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dirty="0" err="1"/>
              <a:t>Underwood</a:t>
            </a:r>
            <a:r>
              <a:rPr lang="es-VE" dirty="0"/>
              <a:t>, 1997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19CE1A-1EA2-4D1F-8B94-A7282DC2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" y="1526361"/>
            <a:ext cx="9144000" cy="5394960"/>
          </a:xfrm>
          <a:prstGeom prst="rect">
            <a:avLst/>
          </a:prstGeom>
        </p:spPr>
      </p:pic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76596" y="1526361"/>
            <a:ext cx="40633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VE" dirty="0"/>
              <a:t>Variable en escala continua</a:t>
            </a:r>
            <a:endParaRPr lang="es-E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21449</TotalTime>
  <Words>2180</Words>
  <Application>Microsoft Office PowerPoint</Application>
  <PresentationFormat>Presentación en pantalla (4:3)</PresentationFormat>
  <Paragraphs>400</Paragraphs>
  <Slides>43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Arial</vt:lpstr>
      <vt:lpstr>Bradley Hand ITC</vt:lpstr>
      <vt:lpstr>Calibri</vt:lpstr>
      <vt:lpstr>Cambria Math</vt:lpstr>
      <vt:lpstr>Georgia</vt:lpstr>
      <vt:lpstr>Trebuchet MS</vt:lpstr>
      <vt:lpstr>Wingdings 2</vt:lpstr>
      <vt:lpstr>Urban</vt:lpstr>
      <vt:lpstr>Equation</vt:lpstr>
      <vt:lpstr>Presentación de PowerPoint</vt:lpstr>
      <vt:lpstr>Presentación de PowerPoint</vt:lpstr>
      <vt:lpstr>Variables en ciencias naturales</vt:lpstr>
      <vt:lpstr>Presentación de PowerPoint</vt:lpstr>
      <vt:lpstr>Cuánto observamos? A quiénes o qué?</vt:lpstr>
      <vt:lpstr>Tipos de variables</vt:lpstr>
      <vt:lpstr>Presentación de PowerPoint</vt:lpstr>
      <vt:lpstr>Presentación de PowerPoint</vt:lpstr>
      <vt:lpstr>Regularidad… tendencia…. Distribuciones de frecuencia</vt:lpstr>
      <vt:lpstr>Regularidad… tendencia…. Distribuciones de frecuencia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Propiedades de un muestreo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necesidad de la Prueba estadística</vt:lpstr>
      <vt:lpstr>Presentación de PowerPoint</vt:lpstr>
    </vt:vector>
  </TitlesOfParts>
  <Company>UNAM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ESTADISTICA</dc:title>
  <dc:creator>LMSZC</dc:creator>
  <cp:lastModifiedBy>edlin guerra</cp:lastModifiedBy>
  <cp:revision>337</cp:revision>
  <dcterms:created xsi:type="dcterms:W3CDTF">2007-08-15T22:34:06Z</dcterms:created>
  <dcterms:modified xsi:type="dcterms:W3CDTF">2022-08-15T15:19:28Z</dcterms:modified>
</cp:coreProperties>
</file>